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0" r:id="rId1"/>
  </p:sldMasterIdLst>
  <p:sldIdLst>
    <p:sldId id="256" r:id="rId2"/>
    <p:sldId id="264" r:id="rId3"/>
    <p:sldId id="265" r:id="rId4"/>
    <p:sldId id="263" r:id="rId5"/>
    <p:sldId id="258" r:id="rId6"/>
    <p:sldId id="261" r:id="rId7"/>
    <p:sldId id="262" r:id="rId8"/>
    <p:sldId id="259" r:id="rId9"/>
    <p:sldId id="267" r:id="rId10"/>
    <p:sldId id="266" r:id="rId11"/>
    <p:sldId id="269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0" d="100"/>
          <a:sy n="60" d="100"/>
        </p:scale>
        <p:origin x="72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073ED0CC-082F-4160-86E5-0D6041F12778}" type="datetime1">
              <a:rPr lang="en-US" smtClean="0"/>
              <a:t>10/7/2019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3A98EE3D-8CD1-4C3F-BD1C-C98C9596463C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7823806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ED0CC-082F-4160-86E5-0D6041F12778}" type="datetime1">
              <a:rPr lang="en-US" smtClean="0"/>
              <a:t>10/7/2019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0408781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073ED0CC-082F-4160-86E5-0D6041F12778}" type="datetime1">
              <a:rPr lang="en-US" smtClean="0"/>
              <a:t>10/7/2019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3A98EE3D-8CD1-4C3F-BD1C-C98C9596463C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0233705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ED0CC-082F-4160-86E5-0D6041F12778}" type="datetime1">
              <a:rPr lang="en-US" smtClean="0"/>
              <a:t>10/7/2019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6422988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073ED0CC-082F-4160-86E5-0D6041F12778}" type="datetime1">
              <a:rPr lang="en-US" smtClean="0"/>
              <a:t>10/7/2019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3A98EE3D-8CD1-4C3F-BD1C-C98C9596463C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8462417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073ED0CC-082F-4160-86E5-0D6041F12778}" type="datetime1">
              <a:rPr lang="en-US" smtClean="0"/>
              <a:t>10/7/2019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3A98EE3D-8CD1-4C3F-BD1C-C98C9596463C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9334935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073ED0CC-082F-4160-86E5-0D6041F12778}" type="datetime1">
              <a:rPr lang="en-US" smtClean="0"/>
              <a:t>10/7/2019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3A98EE3D-8CD1-4C3F-BD1C-C98C9596463C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8444845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ED0CC-082F-4160-86E5-0D6041F12778}" type="datetime1">
              <a:rPr lang="en-US" smtClean="0"/>
              <a:t>10/7/2019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2652381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073ED0CC-082F-4160-86E5-0D6041F12778}" type="datetime1">
              <a:rPr lang="en-US" smtClean="0"/>
              <a:t>10/7/2019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3A98EE3D-8CD1-4C3F-BD1C-C98C9596463C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3427262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ED0CC-082F-4160-86E5-0D6041F12778}" type="datetime1">
              <a:rPr lang="en-US" smtClean="0"/>
              <a:t>10/7/2019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1199305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073ED0CC-082F-4160-86E5-0D6041F12778}" type="datetime1">
              <a:rPr lang="en-US" smtClean="0"/>
              <a:t>10/7/2019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3A98EE3D-8CD1-4C3F-BD1C-C98C9596463C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045141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3ED0CC-082F-4160-86E5-0D6041F12778}" type="datetime1">
              <a:rPr lang="en-US" smtClean="0"/>
              <a:t>10/7/2019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98EE3D-8CD1-4C3F-BD1C-C98C9596463C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2973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</p:sldLayoutIdLst>
  <p:hf sldNum="0" hdr="0" ftr="0" dt="0"/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" name="Rectangle 8">
            <a:extLst>
              <a:ext uri="{FF2B5EF4-FFF2-40B4-BE49-F238E27FC236}">
                <a16:creationId xmlns:a16="http://schemas.microsoft.com/office/drawing/2014/main" id="{34DD805B-2A7B-4ADA-9C4D-E0C9F192DB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10">
            <a:extLst>
              <a:ext uri="{FF2B5EF4-FFF2-40B4-BE49-F238E27FC236}">
                <a16:creationId xmlns:a16="http://schemas.microsoft.com/office/drawing/2014/main" id="{C664A566-6D08-4E84-9708-4916A20016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12" name="Freeform 5">
              <a:extLst>
                <a:ext uri="{FF2B5EF4-FFF2-40B4-BE49-F238E27FC236}">
                  <a16:creationId xmlns:a16="http://schemas.microsoft.com/office/drawing/2014/main" id="{871B622B-6E58-4933-88EC-99F28705F7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329674" y="1298404"/>
              <a:ext cx="9702800" cy="5573512"/>
            </a:xfrm>
            <a:custGeom>
              <a:avLst/>
              <a:gdLst>
                <a:gd name="T0" fmla="*/ 1752 w 2038"/>
                <a:gd name="T1" fmla="*/ 1169 h 1169"/>
                <a:gd name="T2" fmla="*/ 1487 w 2038"/>
                <a:gd name="T3" fmla="*/ 334 h 1169"/>
                <a:gd name="T4" fmla="*/ 860 w 2038"/>
                <a:gd name="T5" fmla="*/ 22 h 1169"/>
                <a:gd name="T6" fmla="*/ 199 w 2038"/>
                <a:gd name="T7" fmla="*/ 318 h 1169"/>
                <a:gd name="T8" fmla="*/ 399 w 2038"/>
                <a:gd name="T9" fmla="*/ 1165 h 1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6">
              <a:extLst>
                <a:ext uri="{FF2B5EF4-FFF2-40B4-BE49-F238E27FC236}">
                  <a16:creationId xmlns:a16="http://schemas.microsoft.com/office/drawing/2014/main" id="{EE9A4681-AC1B-4ABC-9A1C-C7E7F08A00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70451" y="2018236"/>
              <a:ext cx="7373938" cy="4848892"/>
            </a:xfrm>
            <a:custGeom>
              <a:avLst/>
              <a:gdLst>
                <a:gd name="T0" fmla="*/ 1025 w 1549"/>
                <a:gd name="T1" fmla="*/ 1016 h 1017"/>
                <a:gd name="T2" fmla="*/ 1443 w 1549"/>
                <a:gd name="T3" fmla="*/ 592 h 1017"/>
                <a:gd name="T4" fmla="*/ 782 w 1549"/>
                <a:gd name="T5" fmla="*/ 53 h 1017"/>
                <a:gd name="T6" fmla="*/ 150 w 1549"/>
                <a:gd name="T7" fmla="*/ 329 h 1017"/>
                <a:gd name="T8" fmla="*/ 477 w 1549"/>
                <a:gd name="T9" fmla="*/ 1017 h 10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7">
              <a:extLst>
                <a:ext uri="{FF2B5EF4-FFF2-40B4-BE49-F238E27FC236}">
                  <a16:creationId xmlns:a16="http://schemas.microsoft.com/office/drawing/2014/main" id="{F1EEAF4B-DA1A-4CC9-9CE4-587A9E2E17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1351" y="1788400"/>
              <a:ext cx="8035925" cy="5083516"/>
            </a:xfrm>
            <a:custGeom>
              <a:avLst/>
              <a:gdLst>
                <a:gd name="T0" fmla="*/ 1302 w 1688"/>
                <a:gd name="T1" fmla="*/ 1066 h 1066"/>
                <a:gd name="T2" fmla="*/ 1613 w 1688"/>
                <a:gd name="T3" fmla="*/ 850 h 1066"/>
                <a:gd name="T4" fmla="*/ 1517 w 1688"/>
                <a:gd name="T5" fmla="*/ 471 h 1066"/>
                <a:gd name="T6" fmla="*/ 798 w 1688"/>
                <a:gd name="T7" fmla="*/ 28 h 1066"/>
                <a:gd name="T8" fmla="*/ 181 w 1688"/>
                <a:gd name="T9" fmla="*/ 333 h 1066"/>
                <a:gd name="T10" fmla="*/ 420 w 1688"/>
                <a:gd name="T11" fmla="*/ 1066 h 10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8">
              <a:extLst>
                <a:ext uri="{FF2B5EF4-FFF2-40B4-BE49-F238E27FC236}">
                  <a16:creationId xmlns:a16="http://schemas.microsoft.com/office/drawing/2014/main" id="{4591EF24-12A6-499B-8074-7E3DFBE6E3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49842"/>
              <a:ext cx="10334625" cy="6322075"/>
            </a:xfrm>
            <a:custGeom>
              <a:avLst/>
              <a:gdLst>
                <a:gd name="T0" fmla="*/ 1873 w 2171"/>
                <a:gd name="T1" fmla="*/ 1326 h 1326"/>
                <a:gd name="T2" fmla="*/ 1609 w 2171"/>
                <a:gd name="T3" fmla="*/ 473 h 1326"/>
                <a:gd name="T4" fmla="*/ 880 w 2171"/>
                <a:gd name="T5" fmla="*/ 63 h 1326"/>
                <a:gd name="T6" fmla="*/ 0 w 2171"/>
                <a:gd name="T7" fmla="*/ 423 h 1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9">
              <a:extLst>
                <a:ext uri="{FF2B5EF4-FFF2-40B4-BE49-F238E27FC236}">
                  <a16:creationId xmlns:a16="http://schemas.microsoft.com/office/drawing/2014/main" id="{66866784-2E4F-4C28-BE67-875B71B7C13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6186246"/>
              <a:ext cx="504825" cy="681527"/>
            </a:xfrm>
            <a:custGeom>
              <a:avLst/>
              <a:gdLst>
                <a:gd name="T0" fmla="*/ 0 w 106"/>
                <a:gd name="T1" fmla="*/ 0 h 143"/>
                <a:gd name="T2" fmla="*/ 106 w 106"/>
                <a:gd name="T3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0">
              <a:extLst>
                <a:ext uri="{FF2B5EF4-FFF2-40B4-BE49-F238E27FC236}">
                  <a16:creationId xmlns:a16="http://schemas.microsoft.com/office/drawing/2014/main" id="{752279D8-59CC-4821-B591-79994164FFE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-51881"/>
              <a:ext cx="11091863" cy="6923796"/>
            </a:xfrm>
            <a:custGeom>
              <a:avLst/>
              <a:gdLst>
                <a:gd name="T0" fmla="*/ 2046 w 2330"/>
                <a:gd name="T1" fmla="*/ 1452 h 1452"/>
                <a:gd name="T2" fmla="*/ 1813 w 2330"/>
                <a:gd name="T3" fmla="*/ 601 h 1452"/>
                <a:gd name="T4" fmla="*/ 956 w 2330"/>
                <a:gd name="T5" fmla="*/ 97 h 1452"/>
                <a:gd name="T6" fmla="*/ 0 w 2330"/>
                <a:gd name="T7" fmla="*/ 366 h 14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1">
              <a:extLst>
                <a:ext uri="{FF2B5EF4-FFF2-40B4-BE49-F238E27FC236}">
                  <a16:creationId xmlns:a16="http://schemas.microsoft.com/office/drawing/2014/main" id="{FB4FBA9C-1D3E-4B35-8A79-25478153F55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26601" y="5579"/>
              <a:ext cx="5788025" cy="6847184"/>
            </a:xfrm>
            <a:custGeom>
              <a:avLst/>
              <a:gdLst>
                <a:gd name="T0" fmla="*/ 1094 w 1216"/>
                <a:gd name="T1" fmla="*/ 1436 h 1436"/>
                <a:gd name="T2" fmla="*/ 709 w 1216"/>
                <a:gd name="T3" fmla="*/ 551 h 1436"/>
                <a:gd name="T4" fmla="*/ 0 w 1216"/>
                <a:gd name="T5" fmla="*/ 0 h 14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12">
              <a:extLst>
                <a:ext uri="{FF2B5EF4-FFF2-40B4-BE49-F238E27FC236}">
                  <a16:creationId xmlns:a16="http://schemas.microsoft.com/office/drawing/2014/main" id="{9428A193-740A-43D2-B875-80CB90AD91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1057275" cy="614491"/>
            </a:xfrm>
            <a:custGeom>
              <a:avLst/>
              <a:gdLst>
                <a:gd name="T0" fmla="*/ 222 w 222"/>
                <a:gd name="T1" fmla="*/ 0 h 129"/>
                <a:gd name="T2" fmla="*/ 0 w 222"/>
                <a:gd name="T3" fmla="*/ 129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13">
              <a:extLst>
                <a:ext uri="{FF2B5EF4-FFF2-40B4-BE49-F238E27FC236}">
                  <a16:creationId xmlns:a16="http://schemas.microsoft.com/office/drawing/2014/main" id="{92B2EFF8-5790-427A-ABED-1680FD133D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21889" y="5579"/>
              <a:ext cx="5588000" cy="6866337"/>
            </a:xfrm>
            <a:custGeom>
              <a:avLst/>
              <a:gdLst>
                <a:gd name="T0" fmla="*/ 1067 w 1174"/>
                <a:gd name="T1" fmla="*/ 1440 h 1440"/>
                <a:gd name="T2" fmla="*/ 698 w 1174"/>
                <a:gd name="T3" fmla="*/ 577 h 1440"/>
                <a:gd name="T4" fmla="*/ 0 w 1174"/>
                <a:gd name="T5" fmla="*/ 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14">
              <a:extLst>
                <a:ext uri="{FF2B5EF4-FFF2-40B4-BE49-F238E27FC236}">
                  <a16:creationId xmlns:a16="http://schemas.microsoft.com/office/drawing/2014/main" id="{782C5932-1596-43AA-BD7E-0F94FB8A96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790"/>
              <a:ext cx="595313" cy="352734"/>
            </a:xfrm>
            <a:custGeom>
              <a:avLst/>
              <a:gdLst>
                <a:gd name="T0" fmla="*/ 125 w 125"/>
                <a:gd name="T1" fmla="*/ 0 h 74"/>
                <a:gd name="T2" fmla="*/ 0 w 125"/>
                <a:gd name="T3" fmla="*/ 74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15">
              <a:extLst>
                <a:ext uri="{FF2B5EF4-FFF2-40B4-BE49-F238E27FC236}">
                  <a16:creationId xmlns:a16="http://schemas.microsoft.com/office/drawing/2014/main" id="{EFC81310-1590-4DBE-BF0B-DADBCF9F88C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012389" y="5579"/>
              <a:ext cx="5497513" cy="6866337"/>
            </a:xfrm>
            <a:custGeom>
              <a:avLst/>
              <a:gdLst>
                <a:gd name="T0" fmla="*/ 1056 w 1155"/>
                <a:gd name="T1" fmla="*/ 1440 h 1440"/>
                <a:gd name="T2" fmla="*/ 686 w 1155"/>
                <a:gd name="T3" fmla="*/ 580 h 1440"/>
                <a:gd name="T4" fmla="*/ 0 w 1155"/>
                <a:gd name="T5" fmla="*/ 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16">
              <a:extLst>
                <a:ext uri="{FF2B5EF4-FFF2-40B4-BE49-F238E27FC236}">
                  <a16:creationId xmlns:a16="http://schemas.microsoft.com/office/drawing/2014/main" id="{968BA84E-DD0E-4FCD-8EDA-76DF8E09FB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357188" cy="213875"/>
            </a:xfrm>
            <a:custGeom>
              <a:avLst/>
              <a:gdLst>
                <a:gd name="T0" fmla="*/ 75 w 75"/>
                <a:gd name="T1" fmla="*/ 0 h 45"/>
                <a:gd name="T2" fmla="*/ 0 w 75"/>
                <a:gd name="T3" fmla="*/ 45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17">
              <a:extLst>
                <a:ext uri="{FF2B5EF4-FFF2-40B4-BE49-F238E27FC236}">
                  <a16:creationId xmlns:a16="http://schemas.microsoft.com/office/drawing/2014/main" id="{1D3D7541-A0D9-4993-B691-D2D5B8B3EF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210826" y="790"/>
              <a:ext cx="5522913" cy="6871126"/>
            </a:xfrm>
            <a:custGeom>
              <a:avLst/>
              <a:gdLst>
                <a:gd name="T0" fmla="*/ 1053 w 1160"/>
                <a:gd name="T1" fmla="*/ 1441 h 1441"/>
                <a:gd name="T2" fmla="*/ 705 w 1160"/>
                <a:gd name="T3" fmla="*/ 599 h 1441"/>
                <a:gd name="T4" fmla="*/ 0 w 1160"/>
                <a:gd name="T5" fmla="*/ 0 h 14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18">
              <a:extLst>
                <a:ext uri="{FF2B5EF4-FFF2-40B4-BE49-F238E27FC236}">
                  <a16:creationId xmlns:a16="http://schemas.microsoft.com/office/drawing/2014/main" id="{9FB31D01-8168-4494-8C2F-727E555AAF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63239" y="5579"/>
              <a:ext cx="5413375" cy="6866337"/>
            </a:xfrm>
            <a:custGeom>
              <a:avLst/>
              <a:gdLst>
                <a:gd name="T0" fmla="*/ 1040 w 1137"/>
                <a:gd name="T1" fmla="*/ 1440 h 1440"/>
                <a:gd name="T2" fmla="*/ 698 w 1137"/>
                <a:gd name="T3" fmla="*/ 611 h 1440"/>
                <a:gd name="T4" fmla="*/ 0 w 1137"/>
                <a:gd name="T5" fmla="*/ 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9">
              <a:extLst>
                <a:ext uri="{FF2B5EF4-FFF2-40B4-BE49-F238E27FC236}">
                  <a16:creationId xmlns:a16="http://schemas.microsoft.com/office/drawing/2014/main" id="{8C455EEB-FD40-414D-A542-FB35DEB73C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877576" y="5579"/>
              <a:ext cx="5037138" cy="6861550"/>
            </a:xfrm>
            <a:custGeom>
              <a:avLst/>
              <a:gdLst>
                <a:gd name="T0" fmla="*/ 1011 w 1058"/>
                <a:gd name="T1" fmla="*/ 1439 h 1439"/>
                <a:gd name="T2" fmla="*/ 648 w 1058"/>
                <a:gd name="T3" fmla="*/ 617 h 1439"/>
                <a:gd name="T4" fmla="*/ 0 w 1058"/>
                <a:gd name="T5" fmla="*/ 0 h 14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0">
              <a:extLst>
                <a:ext uri="{FF2B5EF4-FFF2-40B4-BE49-F238E27FC236}">
                  <a16:creationId xmlns:a16="http://schemas.microsoft.com/office/drawing/2014/main" id="{F08F1FC1-956F-4494-BAFD-D504E93070F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768289" y="5579"/>
              <a:ext cx="3417888" cy="2742066"/>
            </a:xfrm>
            <a:custGeom>
              <a:avLst/>
              <a:gdLst>
                <a:gd name="T0" fmla="*/ 718 w 718"/>
                <a:gd name="T1" fmla="*/ 575 h 575"/>
                <a:gd name="T2" fmla="*/ 0 w 718"/>
                <a:gd name="T3" fmla="*/ 0 h 5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1">
              <a:extLst>
                <a:ext uri="{FF2B5EF4-FFF2-40B4-BE49-F238E27FC236}">
                  <a16:creationId xmlns:a16="http://schemas.microsoft.com/office/drawing/2014/main" id="{BEEDE1AA-8DCD-43D3-BC15-5748403148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235014" y="10367"/>
              <a:ext cx="2951163" cy="2555325"/>
            </a:xfrm>
            <a:custGeom>
              <a:avLst/>
              <a:gdLst>
                <a:gd name="T0" fmla="*/ 620 w 620"/>
                <a:gd name="T1" fmla="*/ 536 h 536"/>
                <a:gd name="T2" fmla="*/ 0 w 620"/>
                <a:gd name="T3" fmla="*/ 0 h 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22">
              <a:extLst>
                <a:ext uri="{FF2B5EF4-FFF2-40B4-BE49-F238E27FC236}">
                  <a16:creationId xmlns:a16="http://schemas.microsoft.com/office/drawing/2014/main" id="{E36CDA69-ED79-4DCF-9761-0B6134FA638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20826" y="5579"/>
              <a:ext cx="2165350" cy="1358265"/>
            </a:xfrm>
            <a:custGeom>
              <a:avLst/>
              <a:gdLst>
                <a:gd name="T0" fmla="*/ 0 w 455"/>
                <a:gd name="T1" fmla="*/ 0 h 285"/>
                <a:gd name="T2" fmla="*/ 455 w 455"/>
                <a:gd name="T3" fmla="*/ 285 h 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23">
              <a:extLst>
                <a:ext uri="{FF2B5EF4-FFF2-40B4-BE49-F238E27FC236}">
                  <a16:creationId xmlns:a16="http://schemas.microsoft.com/office/drawing/2014/main" id="{5F812C02-CFCB-47F4-B493-7753519FCAD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90826" y="5579"/>
              <a:ext cx="895350" cy="534687"/>
            </a:xfrm>
            <a:custGeom>
              <a:avLst/>
              <a:gdLst>
                <a:gd name="T0" fmla="*/ 0 w 188"/>
                <a:gd name="T1" fmla="*/ 0 h 112"/>
                <a:gd name="T2" fmla="*/ 188 w 188"/>
                <a:gd name="T3" fmla="*/ 112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B83678BA-0A50-4D51-9E9E-08BB66F83C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07084" y="1186483"/>
            <a:ext cx="3822597" cy="4477933"/>
            <a:chOff x="807084" y="1186483"/>
            <a:chExt cx="3822597" cy="4477933"/>
          </a:xfrm>
        </p:grpSpPr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F1A8F65D-5E8F-4CA5-9240-1357120F931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7531" y="1186483"/>
              <a:ext cx="3821702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Isosceles Triangle 39">
              <a:extLst>
                <a:ext uri="{FF2B5EF4-FFF2-40B4-BE49-F238E27FC236}">
                  <a16:creationId xmlns:a16="http://schemas.microsoft.com/office/drawing/2014/main" id="{2A4731E5-DE5F-4215-9525-99426B3909A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2514766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3478866D-C5E9-4968-BEF7-B1F0308089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7084" y="1991156"/>
              <a:ext cx="382259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895415" y="2075504"/>
            <a:ext cx="3654569" cy="2042725"/>
          </a:xfrm>
        </p:spPr>
        <p:txBody>
          <a:bodyPr>
            <a:normAutofit/>
          </a:bodyPr>
          <a:lstStyle/>
          <a:p>
            <a:r>
              <a:rPr lang="de-DE" sz="4600" dirty="0" err="1">
                <a:cs typeface="Calibri Light"/>
              </a:rPr>
              <a:t>Inbrengen</a:t>
            </a:r>
            <a:r>
              <a:rPr lang="de-DE" sz="4600" dirty="0">
                <a:cs typeface="Calibri Light"/>
              </a:rPr>
              <a:t> van </a:t>
            </a:r>
            <a:r>
              <a:rPr lang="de-DE" sz="4600" dirty="0" err="1">
                <a:cs typeface="Calibri Light"/>
              </a:rPr>
              <a:t>een</a:t>
            </a:r>
            <a:r>
              <a:rPr lang="de-DE" sz="4600" dirty="0">
                <a:cs typeface="Calibri Light"/>
              </a:rPr>
              <a:t> </a:t>
            </a:r>
            <a:r>
              <a:rPr lang="de-DE" sz="4600" dirty="0" err="1">
                <a:cs typeface="Calibri Light"/>
              </a:rPr>
              <a:t>spiraaltje</a:t>
            </a:r>
            <a:r>
              <a:rPr lang="de-DE" sz="4600" dirty="0">
                <a:cs typeface="Calibri Light"/>
              </a:rPr>
              <a:t> (IUD)</a:t>
            </a:r>
            <a:endParaRPr lang="de-DE" sz="46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895417" y="4202728"/>
            <a:ext cx="3654568" cy="1026125"/>
          </a:xfrm>
        </p:spPr>
        <p:txBody>
          <a:bodyPr>
            <a:normAutofit/>
          </a:bodyPr>
          <a:lstStyle/>
          <a:p>
            <a:r>
              <a:rPr lang="de-DE">
                <a:ln>
                  <a:solidFill>
                    <a:srgbClr val="000000">
                      <a:lumMod val="75000"/>
                      <a:lumOff val="25000"/>
                      <a:alpha val="10000"/>
                    </a:srgbClr>
                  </a:solidFill>
                </a:ln>
                <a:effectLst>
                  <a:outerShdw blurRad="9525" dist="25400" dir="14640000" algn="tl" rotWithShape="0">
                    <a:srgbClr val="000000">
                      <a:alpha val="30000"/>
                    </a:srgbClr>
                  </a:outerShdw>
                </a:effectLst>
              </a:rPr>
              <a:t>MTH </a:t>
            </a:r>
            <a:endParaRPr lang="de-DE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9BF6EDB4-B4ED-4900-9E38-A7AE0EEEEA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40150" y="-6706"/>
            <a:ext cx="6751849" cy="68711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>
                <a:alpha val="2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Afbeelding met ondergoed&#10;&#10;Beschrijving is gegenereerd met zeer hoge betrouwbaarheid">
            <a:extLst>
              <a:ext uri="{FF2B5EF4-FFF2-40B4-BE49-F238E27FC236}">
                <a16:creationId xmlns:a16="http://schemas.microsoft.com/office/drawing/2014/main" id="{F2510CD1-9D08-45A5-807F-532764A738A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/>
          </a:blip>
          <a:srcRect b="10359"/>
          <a:stretch/>
        </p:blipFill>
        <p:spPr>
          <a:xfrm>
            <a:off x="5757262" y="1712241"/>
            <a:ext cx="6120318" cy="3442661"/>
          </a:xfrm>
          <a:prstGeom prst="rect">
            <a:avLst/>
          </a:prstGeom>
          <a:ln w="9525">
            <a:noFill/>
          </a:ln>
        </p:spPr>
      </p:pic>
    </p:spTree>
    <p:extLst>
      <p:ext uri="{BB962C8B-B14F-4D97-AF65-F5344CB8AC3E}">
        <p14:creationId xmlns:p14="http://schemas.microsoft.com/office/powerpoint/2010/main" val="33514390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5E7439D-1A05-4C2F-8A3C-C647E1F2E9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Benodigdheden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320C4A6-4C4E-4701-982D-0A969843D9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l-NL" dirty="0"/>
              <a:t>speculum</a:t>
            </a:r>
          </a:p>
          <a:p>
            <a:r>
              <a:rPr lang="nl-NL" dirty="0"/>
              <a:t>portioaanhaaktang</a:t>
            </a:r>
          </a:p>
          <a:p>
            <a:r>
              <a:rPr lang="nl-NL" dirty="0"/>
              <a:t>korentang</a:t>
            </a:r>
          </a:p>
          <a:p>
            <a:r>
              <a:rPr lang="nl-NL" dirty="0"/>
              <a:t>uterussonde</a:t>
            </a:r>
          </a:p>
          <a:p>
            <a:r>
              <a:rPr lang="nl-NL" dirty="0"/>
              <a:t>lange gebogen schaar</a:t>
            </a:r>
          </a:p>
          <a:p>
            <a:r>
              <a:rPr lang="nl-NL" dirty="0"/>
              <a:t>uterusdilatator</a:t>
            </a:r>
          </a:p>
          <a:p>
            <a:r>
              <a:rPr lang="nl-NL" dirty="0"/>
              <a:t>voorgeschreven spiraaltje</a:t>
            </a:r>
          </a:p>
          <a:p>
            <a:r>
              <a:rPr lang="nl-NL" dirty="0"/>
              <a:t>gazen/</a:t>
            </a:r>
            <a:r>
              <a:rPr lang="nl-NL" dirty="0" err="1"/>
              <a:t>deppers</a:t>
            </a:r>
            <a:endParaRPr lang="nl-NL" dirty="0"/>
          </a:p>
          <a:p>
            <a:r>
              <a:rPr lang="nl-NL" dirty="0"/>
              <a:t>desinfectans</a:t>
            </a:r>
          </a:p>
          <a:p>
            <a:r>
              <a:rPr lang="nl-NL"/>
              <a:t>onderlegger </a:t>
            </a:r>
          </a:p>
          <a:p>
            <a:r>
              <a:rPr lang="nl-NL"/>
              <a:t>niet </a:t>
            </a:r>
            <a:r>
              <a:rPr lang="nl-NL" dirty="0"/>
              <a:t>steriele handschoenen</a:t>
            </a:r>
          </a:p>
          <a:p>
            <a:r>
              <a:rPr lang="nl-NL" dirty="0"/>
              <a:t>maandverbandje of inlegkruisje</a:t>
            </a:r>
          </a:p>
          <a:p>
            <a:r>
              <a:rPr lang="nl-NL" dirty="0"/>
              <a:t>lamp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B9233034-E28E-4A50-A86D-908DD2BEA7C7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nl-NL" dirty="0"/>
              <a:t>(afbeeldingen volgende dia)</a:t>
            </a:r>
          </a:p>
        </p:txBody>
      </p:sp>
    </p:spTree>
    <p:extLst>
      <p:ext uri="{BB962C8B-B14F-4D97-AF65-F5344CB8AC3E}">
        <p14:creationId xmlns:p14="http://schemas.microsoft.com/office/powerpoint/2010/main" val="18438936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03F1BBF-C610-47A4-8F2C-7B3352B6A5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Enkele materialen</a:t>
            </a: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DAB8D9C8-E81C-4905-9D30-3E236F7E56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15864" y="1358942"/>
            <a:ext cx="2960271" cy="3008405"/>
          </a:xfrm>
          <a:prstGeom prst="rect">
            <a:avLst/>
          </a:prstGeom>
        </p:spPr>
      </p:pic>
      <p:pic>
        <p:nvPicPr>
          <p:cNvPr id="4" name="Afbeelding 3">
            <a:extLst>
              <a:ext uri="{FF2B5EF4-FFF2-40B4-BE49-F238E27FC236}">
                <a16:creationId xmlns:a16="http://schemas.microsoft.com/office/drawing/2014/main" id="{C344E0EA-FEB5-474B-A4FB-3DD7486C967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28586" y="4206864"/>
            <a:ext cx="2542241" cy="1935902"/>
          </a:xfrm>
          <a:prstGeom prst="rect">
            <a:avLst/>
          </a:prstGeom>
        </p:spPr>
      </p:pic>
      <p:pic>
        <p:nvPicPr>
          <p:cNvPr id="5" name="Afbeelding 4">
            <a:extLst>
              <a:ext uri="{FF2B5EF4-FFF2-40B4-BE49-F238E27FC236}">
                <a16:creationId xmlns:a16="http://schemas.microsoft.com/office/drawing/2014/main" id="{18969A43-C0F9-4EBA-9342-3C477BEE499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949252" y="892727"/>
            <a:ext cx="2900908" cy="2177625"/>
          </a:xfrm>
          <a:prstGeom prst="rect">
            <a:avLst/>
          </a:prstGeom>
        </p:spPr>
      </p:pic>
      <p:pic>
        <p:nvPicPr>
          <p:cNvPr id="6" name="Afbeelding 5">
            <a:extLst>
              <a:ext uri="{FF2B5EF4-FFF2-40B4-BE49-F238E27FC236}">
                <a16:creationId xmlns:a16="http://schemas.microsoft.com/office/drawing/2014/main" id="{579ED16A-F5E5-48B7-B675-4415CA80C05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63144" y="4714209"/>
            <a:ext cx="2702665" cy="2026999"/>
          </a:xfrm>
          <a:prstGeom prst="rect">
            <a:avLst/>
          </a:prstGeom>
        </p:spPr>
      </p:pic>
      <p:pic>
        <p:nvPicPr>
          <p:cNvPr id="7" name="Afbeelding 6">
            <a:extLst>
              <a:ext uri="{FF2B5EF4-FFF2-40B4-BE49-F238E27FC236}">
                <a16:creationId xmlns:a16="http://schemas.microsoft.com/office/drawing/2014/main" id="{6653236A-F589-49AE-A0DF-400F53E5129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901647" y="116754"/>
            <a:ext cx="3675662" cy="1551946"/>
          </a:xfrm>
          <a:prstGeom prst="rect">
            <a:avLst/>
          </a:prstGeom>
        </p:spPr>
      </p:pic>
      <p:pic>
        <p:nvPicPr>
          <p:cNvPr id="8" name="Afbeelding 7">
            <a:extLst>
              <a:ext uri="{FF2B5EF4-FFF2-40B4-BE49-F238E27FC236}">
                <a16:creationId xmlns:a16="http://schemas.microsoft.com/office/drawing/2014/main" id="{331F811F-D8C0-455D-8F9D-A8209E402C6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043816" y="2959658"/>
            <a:ext cx="2534667" cy="16559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70102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4A1ACE6-F019-4DCA-AF21-8194376FB3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Twee soorten Spiraaltjes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D973DF9-EECA-420E-AB74-867FB470F9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Koperhoudend</a:t>
            </a:r>
          </a:p>
          <a:p>
            <a:r>
              <a:rPr lang="nl-NL" dirty="0" err="1"/>
              <a:t>Progestageenhoudend</a:t>
            </a:r>
            <a:r>
              <a:rPr lang="nl-NL" dirty="0"/>
              <a:t> (hormoon)</a:t>
            </a:r>
          </a:p>
        </p:txBody>
      </p:sp>
    </p:spTree>
    <p:extLst>
      <p:ext uri="{BB962C8B-B14F-4D97-AF65-F5344CB8AC3E}">
        <p14:creationId xmlns:p14="http://schemas.microsoft.com/office/powerpoint/2010/main" val="30818704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188F26C-5E88-4AAF-BDCD-927B35E079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Werking Spiraaltje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D73CAF8-D8AB-4130-A007-19C1127432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l-NL" dirty="0"/>
              <a:t>Een spiraaltje veroorzaakt een permanente steriele ontstekingsreactie van het endometrium (baarmoederslijmvlies), waardoor de bevruchte eicel niet kan innestelen. Koper versterkt deze ontstekingsreactie.</a:t>
            </a:r>
          </a:p>
          <a:p>
            <a:endParaRPr lang="nl-NL" dirty="0"/>
          </a:p>
          <a:p>
            <a:r>
              <a:rPr lang="nl-NL" dirty="0"/>
              <a:t>Het koperhoudenspiraal is in tegensteling tot het hormoonspiraal ook geschikt als </a:t>
            </a:r>
            <a:r>
              <a:rPr lang="nl-NL" dirty="0" err="1"/>
              <a:t>morningafterbehandeling</a:t>
            </a:r>
            <a:r>
              <a:rPr lang="nl-NL" dirty="0"/>
              <a:t> (MAP), omdat het direct werkzaam is. Het hormoonspiraal kan de voorkeur hebben van vrouwen met menorragie of dysmenorroe, mits zijn niet kiezen voor een oraal anticepticum.</a:t>
            </a:r>
          </a:p>
          <a:p>
            <a:pPr marL="0" indent="0">
              <a:buNone/>
            </a:pPr>
            <a:endParaRPr lang="nl-NL" dirty="0"/>
          </a:p>
          <a:p>
            <a:r>
              <a:rPr lang="nl-NL" dirty="0">
                <a:solidFill>
                  <a:srgbClr val="00B050"/>
                </a:solidFill>
              </a:rPr>
              <a:t>Menorragie: vrouwen  verliezen meer menstruatiebloed dan normaal (1 op de 5 vrouwen). </a:t>
            </a:r>
          </a:p>
          <a:p>
            <a:r>
              <a:rPr lang="nl-NL" dirty="0">
                <a:solidFill>
                  <a:srgbClr val="00B050"/>
                </a:solidFill>
              </a:rPr>
              <a:t>Dysmenorroe: menstruatiepijn,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406905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C7170D2-4515-4A57-8E27-705BB1BA60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Overzicht IUD</a:t>
            </a:r>
          </a:p>
        </p:txBody>
      </p:sp>
      <p:pic>
        <p:nvPicPr>
          <p:cNvPr id="4" name="Tijdelijke aanduiding voor inhoud 3">
            <a:extLst>
              <a:ext uri="{FF2B5EF4-FFF2-40B4-BE49-F238E27FC236}">
                <a16:creationId xmlns:a16="http://schemas.microsoft.com/office/drawing/2014/main" id="{225A1102-1B90-4847-8CCF-7E5DAE30C93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061539" y="1871330"/>
            <a:ext cx="6770608" cy="32950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58545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9EE55F6-9F6B-4185-A753-426DF22AFC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Welk spiraaltje kies jij?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C4376504-1AD2-4ED8-81EB-326313BA527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Koperspiraal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4F9806E6-2B62-4D05-87A2-379ED6D869C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nl-NL" dirty="0">
                <a:effectLst/>
              </a:rPr>
              <a:t>Het koper in het spiraaltje zorgt dat je niet zwanger wordt. Het spiraaltje beschermt je 5 tot 10 jaar tegen zwangerschap. (Bron: Sense)</a:t>
            </a:r>
            <a:endParaRPr lang="nl-NL" dirty="0"/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CCA7BC39-EFB5-4E75-898F-805A4DA3CDC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nl-NL" dirty="0"/>
              <a:t>Hormoonspiraal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AA604A66-D8BA-48E5-AB38-ECA5F8A949EC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nl-NL" dirty="0">
                <a:effectLst/>
              </a:rPr>
              <a:t>De hormonen in het spiraaltje zorgen dat je niet zwanger wordt. Het hormoonspiraaltje beschermt je 5 jaar tegen zwangerschap.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186293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DBC2FB8-20D3-4118-B140-0E69114C61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Welk spiraaltje kies jij? (bron Sense)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182B2B3-503A-4F06-BB89-36EB43B534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900" indent="0">
              <a:buNone/>
            </a:pPr>
            <a:r>
              <a:rPr lang="nl-NL" b="1" dirty="0"/>
              <a:t>Voordelen spiraaltje (Hormoon- en koperspiraal)</a:t>
            </a:r>
          </a:p>
          <a:p>
            <a:r>
              <a:rPr lang="nl-NL" dirty="0"/>
              <a:t>Heel betrouwbaar: je kunt het spiraaltje niet vergeten (zoals de pil).</a:t>
            </a:r>
          </a:p>
          <a:p>
            <a:r>
              <a:rPr lang="nl-NL" dirty="0"/>
              <a:t>Je hoeft er maar eens in de 5 tot 10 jaar aan te denken.</a:t>
            </a:r>
          </a:p>
          <a:p>
            <a:r>
              <a:rPr lang="nl-NL" dirty="0"/>
              <a:t>Het spiraaltje is ook betrouwbaar als je overgeeft of diarree hebt.</a:t>
            </a:r>
          </a:p>
          <a:p>
            <a:r>
              <a:rPr lang="nl-NL" dirty="0"/>
              <a:t>Niemand ziet dat je anticonceptie gebruikt.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202354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9534455-ECAA-44A4-B78A-892749E280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Welk spiraaltje kies jij?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0658F1A-8225-4873-A857-44EC9261FE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900" indent="0">
              <a:buNone/>
            </a:pPr>
            <a:r>
              <a:rPr lang="nl-NL" b="1" dirty="0"/>
              <a:t>Nadelen spiraaltje</a:t>
            </a:r>
          </a:p>
          <a:p>
            <a:r>
              <a:rPr lang="nl-NL" dirty="0"/>
              <a:t>Het inbrengen kan wat pijnlijk zijn.</a:t>
            </a:r>
          </a:p>
          <a:p>
            <a:r>
              <a:rPr lang="nl-NL" dirty="0"/>
              <a:t>Een dokter moet het inbrengen.</a:t>
            </a:r>
          </a:p>
          <a:p>
            <a:r>
              <a:rPr lang="nl-NL" dirty="0"/>
              <a:t>Je kunt met een spiraaltje je ongesteldheid niet uitstellen.</a:t>
            </a:r>
          </a:p>
          <a:p>
            <a:r>
              <a:rPr lang="nl-NL" dirty="0"/>
              <a:t>Het spiraaltje biedt geen bescherming tegen soa’s.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57787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hoek 2">
            <a:extLst>
              <a:ext uri="{FF2B5EF4-FFF2-40B4-BE49-F238E27FC236}">
                <a16:creationId xmlns:a16="http://schemas.microsoft.com/office/drawing/2014/main" id="{331BB911-E8EE-40B6-B13C-8B53535EF30C}"/>
              </a:ext>
            </a:extLst>
          </p:cNvPr>
          <p:cNvSpPr/>
          <p:nvPr/>
        </p:nvSpPr>
        <p:spPr>
          <a:xfrm>
            <a:off x="514350" y="-495151"/>
            <a:ext cx="10687050" cy="7017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nl-NL" b="1" dirty="0"/>
          </a:p>
          <a:p>
            <a:endParaRPr lang="nl-NL" b="1" dirty="0"/>
          </a:p>
          <a:p>
            <a:endParaRPr lang="nl-NL" b="1" dirty="0"/>
          </a:p>
          <a:p>
            <a:endParaRPr lang="nl-NL" b="1" dirty="0"/>
          </a:p>
          <a:p>
            <a:r>
              <a:rPr lang="nl-NL" b="1" dirty="0"/>
              <a:t>Hormoonspiraaltje:</a:t>
            </a:r>
            <a:endParaRPr lang="nl-NL" dirty="0"/>
          </a:p>
          <a:p>
            <a:pPr>
              <a:buFont typeface="Arial" panose="020B0604020202020204" pitchFamily="34" charset="0"/>
              <a:buChar char="•"/>
            </a:pPr>
            <a:r>
              <a:rPr lang="nl-NL" dirty="0"/>
              <a:t> Je ongesteldheid is meestal korter en lichter en doet minder pijn. Soms blijft hij helemaal weg.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dirty="0"/>
              <a:t> Je kunt tussendoor bloeden</a:t>
            </a:r>
          </a:p>
          <a:p>
            <a:endParaRPr lang="nl-NL" dirty="0"/>
          </a:p>
          <a:p>
            <a:pPr>
              <a:buFont typeface="Arial" panose="020B0604020202020204" pitchFamily="34" charset="0"/>
              <a:buChar char="•"/>
            </a:pPr>
            <a:endParaRPr lang="nl-NL" dirty="0"/>
          </a:p>
          <a:p>
            <a:pPr>
              <a:buFont typeface="Arial" panose="020B0604020202020204" pitchFamily="34" charset="0"/>
              <a:buChar char="•"/>
            </a:pPr>
            <a:endParaRPr lang="nl-NL" dirty="0"/>
          </a:p>
          <a:p>
            <a:pPr>
              <a:buFont typeface="Arial" panose="020B0604020202020204" pitchFamily="34" charset="0"/>
              <a:buChar char="•"/>
            </a:pPr>
            <a:endParaRPr lang="nl-NL" dirty="0"/>
          </a:p>
          <a:p>
            <a:pPr>
              <a:buFont typeface="Arial" panose="020B0604020202020204" pitchFamily="34" charset="0"/>
              <a:buChar char="•"/>
            </a:pPr>
            <a:endParaRPr lang="nl-NL" dirty="0"/>
          </a:p>
          <a:p>
            <a:pPr>
              <a:buFont typeface="Arial" panose="020B0604020202020204" pitchFamily="34" charset="0"/>
              <a:buChar char="•"/>
            </a:pPr>
            <a:endParaRPr lang="nl-NL" dirty="0"/>
          </a:p>
          <a:p>
            <a:pPr>
              <a:buFont typeface="Arial" panose="020B0604020202020204" pitchFamily="34" charset="0"/>
              <a:buChar char="•"/>
            </a:pPr>
            <a:endParaRPr lang="nl-NL" dirty="0"/>
          </a:p>
          <a:p>
            <a:pPr>
              <a:buFont typeface="Arial" panose="020B0604020202020204" pitchFamily="34" charset="0"/>
              <a:buChar char="•"/>
            </a:pPr>
            <a:endParaRPr lang="nl-NL" dirty="0"/>
          </a:p>
          <a:p>
            <a:pPr>
              <a:buFont typeface="Arial" panose="020B0604020202020204" pitchFamily="34" charset="0"/>
              <a:buChar char="•"/>
            </a:pPr>
            <a:endParaRPr lang="nl-NL" dirty="0"/>
          </a:p>
          <a:p>
            <a:pPr>
              <a:buFont typeface="Arial" panose="020B0604020202020204" pitchFamily="34" charset="0"/>
              <a:buChar char="•"/>
            </a:pPr>
            <a:endParaRPr lang="nl-NL" dirty="0"/>
          </a:p>
          <a:p>
            <a:pPr>
              <a:buFont typeface="Arial" panose="020B0604020202020204" pitchFamily="34" charset="0"/>
              <a:buChar char="•"/>
            </a:pPr>
            <a:endParaRPr lang="nl-NL" dirty="0"/>
          </a:p>
          <a:p>
            <a:endParaRPr lang="nl-NL" b="1" dirty="0"/>
          </a:p>
          <a:p>
            <a:endParaRPr lang="nl-NL" b="1" dirty="0"/>
          </a:p>
          <a:p>
            <a:r>
              <a:rPr lang="nl-NL" b="1" dirty="0"/>
              <a:t>Koperspiraal:</a:t>
            </a:r>
            <a:endParaRPr lang="nl-NL" dirty="0"/>
          </a:p>
          <a:p>
            <a:pPr>
              <a:buFont typeface="Arial" panose="020B0604020202020204" pitchFamily="34" charset="0"/>
              <a:buChar char="•"/>
            </a:pPr>
            <a:r>
              <a:rPr lang="nl-NL" dirty="0"/>
              <a:t> Als je geen hormonen wilt gebruiken, is het koperspiraal een goede optie.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dirty="0"/>
              <a:t> Je ongesteldheid kan wat pijnlijker zijn. Je kunt ook iets meer bloedverlies hebben dan voorheen</a:t>
            </a:r>
          </a:p>
          <a:p>
            <a:endParaRPr lang="nl-NL" b="1" dirty="0"/>
          </a:p>
          <a:p>
            <a:endParaRPr lang="nl-NL" dirty="0">
              <a:effectLst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66894A9F-1911-4CA6-98AC-B8C173892D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51197" y="1562100"/>
            <a:ext cx="4154559" cy="2722648"/>
          </a:xfrm>
          <a:prstGeom prst="rect">
            <a:avLst/>
          </a:prstGeom>
        </p:spPr>
      </p:pic>
      <p:pic>
        <p:nvPicPr>
          <p:cNvPr id="5" name="Afbeelding 4">
            <a:extLst>
              <a:ext uri="{FF2B5EF4-FFF2-40B4-BE49-F238E27FC236}">
                <a16:creationId xmlns:a16="http://schemas.microsoft.com/office/drawing/2014/main" id="{28C5E252-D637-4528-B478-8B810214B09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1405" y="1562100"/>
            <a:ext cx="4716530" cy="3257550"/>
          </a:xfrm>
          <a:prstGeom prst="rect">
            <a:avLst/>
          </a:prstGeom>
        </p:spPr>
      </p:pic>
      <p:pic>
        <p:nvPicPr>
          <p:cNvPr id="6" name="Afbeelding 5">
            <a:extLst>
              <a:ext uri="{FF2B5EF4-FFF2-40B4-BE49-F238E27FC236}">
                <a16:creationId xmlns:a16="http://schemas.microsoft.com/office/drawing/2014/main" id="{BBD73173-E7CC-4A12-8B2B-70A9E3BEB4B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20477" y="3737632"/>
            <a:ext cx="2513897" cy="1406652"/>
          </a:xfrm>
          <a:prstGeom prst="rect">
            <a:avLst/>
          </a:prstGeom>
        </p:spPr>
      </p:pic>
      <p:pic>
        <p:nvPicPr>
          <p:cNvPr id="7" name="Afbeelding 6">
            <a:extLst>
              <a:ext uri="{FF2B5EF4-FFF2-40B4-BE49-F238E27FC236}">
                <a16:creationId xmlns:a16="http://schemas.microsoft.com/office/drawing/2014/main" id="{81EEB51E-16B8-46EF-88C5-79AD0D63B27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53100" y="1846706"/>
            <a:ext cx="2379301" cy="15822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39246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A2027178-7D50-45EC-B6F1-B308D927D1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FBFB0784-3787-467E-A6EE-25169A9E34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13" name="Freeform 5">
              <a:extLst>
                <a:ext uri="{FF2B5EF4-FFF2-40B4-BE49-F238E27FC236}">
                  <a16:creationId xmlns:a16="http://schemas.microsoft.com/office/drawing/2014/main" id="{6EFDEEA2-9104-45E6-AF84-02D4F2AF09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>
                <a:gd name="T0" fmla="*/ 813 w 813"/>
                <a:gd name="T1" fmla="*/ 0 h 1440"/>
                <a:gd name="T2" fmla="*/ 435 w 813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6">
              <a:extLst>
                <a:ext uri="{FF2B5EF4-FFF2-40B4-BE49-F238E27FC236}">
                  <a16:creationId xmlns:a16="http://schemas.microsoft.com/office/drawing/2014/main" id="{6F06355B-DEC0-45C2-89B2-1A247E3B8AC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>
                <a:gd name="T0" fmla="*/ 324 w 324"/>
                <a:gd name="T1" fmla="*/ 117 h 117"/>
                <a:gd name="T2" fmla="*/ 0 w 324"/>
                <a:gd name="T3" fmla="*/ 0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7">
              <a:extLst>
                <a:ext uri="{FF2B5EF4-FFF2-40B4-BE49-F238E27FC236}">
                  <a16:creationId xmlns:a16="http://schemas.microsoft.com/office/drawing/2014/main" id="{569C34B8-F819-4420-B1A9-64D1B5B4B0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>
                <a:gd name="T0" fmla="*/ 0 w 404"/>
                <a:gd name="T1" fmla="*/ 385 h 385"/>
                <a:gd name="T2" fmla="*/ 404 w 404"/>
                <a:gd name="T3" fmla="*/ 0 h 3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8">
              <a:extLst>
                <a:ext uri="{FF2B5EF4-FFF2-40B4-BE49-F238E27FC236}">
                  <a16:creationId xmlns:a16="http://schemas.microsoft.com/office/drawing/2014/main" id="{A5F616BE-1406-4447-A183-8EE3C7BD2A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>
                <a:gd name="T0" fmla="*/ 774 w 774"/>
                <a:gd name="T1" fmla="*/ 0 h 1440"/>
                <a:gd name="T2" fmla="*/ 411 w 774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9">
              <a:extLst>
                <a:ext uri="{FF2B5EF4-FFF2-40B4-BE49-F238E27FC236}">
                  <a16:creationId xmlns:a16="http://schemas.microsoft.com/office/drawing/2014/main" id="{2A37FA47-1FC3-4334-AC18-5B6ED741AAF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>
                <a:gd name="T0" fmla="*/ 203 w 203"/>
                <a:gd name="T1" fmla="*/ 77 h 77"/>
                <a:gd name="T2" fmla="*/ 0 w 203"/>
                <a:gd name="T3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0">
              <a:extLst>
                <a:ext uri="{FF2B5EF4-FFF2-40B4-BE49-F238E27FC236}">
                  <a16:creationId xmlns:a16="http://schemas.microsoft.com/office/drawing/2014/main" id="{7B04A83D-947D-46A6-8469-7BE0DF3D9F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>
                <a:gd name="T0" fmla="*/ 0 w 351"/>
                <a:gd name="T1" fmla="*/ 332 h 332"/>
                <a:gd name="T2" fmla="*/ 351 w 351"/>
                <a:gd name="T3" fmla="*/ 0 h 3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11">
              <a:extLst>
                <a:ext uri="{FF2B5EF4-FFF2-40B4-BE49-F238E27FC236}">
                  <a16:creationId xmlns:a16="http://schemas.microsoft.com/office/drawing/2014/main" id="{906C381D-DFD2-47A1-AA8D-8159092134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>
                <a:gd name="T0" fmla="*/ 762 w 762"/>
                <a:gd name="T1" fmla="*/ 0 h 1440"/>
                <a:gd name="T2" fmla="*/ 403 w 762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12">
              <a:extLst>
                <a:ext uri="{FF2B5EF4-FFF2-40B4-BE49-F238E27FC236}">
                  <a16:creationId xmlns:a16="http://schemas.microsoft.com/office/drawing/2014/main" id="{A1433A25-4155-4825-B971-1D074BD073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>
                <a:gd name="T0" fmla="*/ 140 w 140"/>
                <a:gd name="T1" fmla="*/ 54 h 54"/>
                <a:gd name="T2" fmla="*/ 0 w 140"/>
                <a:gd name="T3" fmla="*/ 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13">
              <a:extLst>
                <a:ext uri="{FF2B5EF4-FFF2-40B4-BE49-F238E27FC236}">
                  <a16:creationId xmlns:a16="http://schemas.microsoft.com/office/drawing/2014/main" id="{E01A32C9-289C-421C-B41D-01690565523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>
                <a:gd name="T0" fmla="*/ 0 w 321"/>
                <a:gd name="T1" fmla="*/ 302 h 302"/>
                <a:gd name="T2" fmla="*/ 321 w 321"/>
                <a:gd name="T3" fmla="*/ 0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14">
              <a:extLst>
                <a:ext uri="{FF2B5EF4-FFF2-40B4-BE49-F238E27FC236}">
                  <a16:creationId xmlns:a16="http://schemas.microsoft.com/office/drawing/2014/main" id="{53463A9E-88CC-4811-BB2D-5778FA9C03D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>
                <a:gd name="T0" fmla="*/ 683 w 683"/>
                <a:gd name="T1" fmla="*/ 0 h 1440"/>
                <a:gd name="T2" fmla="*/ 355 w 683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15">
              <a:extLst>
                <a:ext uri="{FF2B5EF4-FFF2-40B4-BE49-F238E27FC236}">
                  <a16:creationId xmlns:a16="http://schemas.microsoft.com/office/drawing/2014/main" id="{7F4D8BF6-631F-4175-9011-8D40AC236D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>
                <a:gd name="T0" fmla="*/ 0 w 287"/>
                <a:gd name="T1" fmla="*/ 279 h 279"/>
                <a:gd name="T2" fmla="*/ 287 w 287"/>
                <a:gd name="T3" fmla="*/ 0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16">
              <a:extLst>
                <a:ext uri="{FF2B5EF4-FFF2-40B4-BE49-F238E27FC236}">
                  <a16:creationId xmlns:a16="http://schemas.microsoft.com/office/drawing/2014/main" id="{EAE207AB-C806-428E-93DC-6B56AFA94A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>
                <a:gd name="T0" fmla="*/ 680 w 680"/>
                <a:gd name="T1" fmla="*/ 0 h 1440"/>
                <a:gd name="T2" fmla="*/ 337 w 68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17">
              <a:extLst>
                <a:ext uri="{FF2B5EF4-FFF2-40B4-BE49-F238E27FC236}">
                  <a16:creationId xmlns:a16="http://schemas.microsoft.com/office/drawing/2014/main" id="{32DD6688-FAE4-4C88-A2D2-06E78EEC7E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>
                <a:gd name="T0" fmla="*/ 0 w 250"/>
                <a:gd name="T1" fmla="*/ 242 h 242"/>
                <a:gd name="T2" fmla="*/ 250 w 250"/>
                <a:gd name="T3" fmla="*/ 0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>
              <a:extLst>
                <a:ext uri="{FF2B5EF4-FFF2-40B4-BE49-F238E27FC236}">
                  <a16:creationId xmlns:a16="http://schemas.microsoft.com/office/drawing/2014/main" id="{38F11FA6-F020-4212-9F82-3FD3620F8C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>
                <a:gd name="T0" fmla="*/ 720 w 720"/>
                <a:gd name="T1" fmla="*/ 0 h 1440"/>
                <a:gd name="T2" fmla="*/ 362 w 72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19">
              <a:extLst>
                <a:ext uri="{FF2B5EF4-FFF2-40B4-BE49-F238E27FC236}">
                  <a16:creationId xmlns:a16="http://schemas.microsoft.com/office/drawing/2014/main" id="{40C14816-DF20-412B-950D-FE7633961B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>
                <a:gd name="T0" fmla="*/ 0 w 185"/>
                <a:gd name="T1" fmla="*/ 167 h 167"/>
                <a:gd name="T2" fmla="*/ 185 w 185"/>
                <a:gd name="T3" fmla="*/ 0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0">
              <a:extLst>
                <a:ext uri="{FF2B5EF4-FFF2-40B4-BE49-F238E27FC236}">
                  <a16:creationId xmlns:a16="http://schemas.microsoft.com/office/drawing/2014/main" id="{0AC1E853-8099-443B-A67A-1E376A20B7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>
                <a:gd name="T0" fmla="*/ 572 w 572"/>
                <a:gd name="T1" fmla="*/ 0 h 1440"/>
                <a:gd name="T2" fmla="*/ 164 w 572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21">
              <a:extLst>
                <a:ext uri="{FF2B5EF4-FFF2-40B4-BE49-F238E27FC236}">
                  <a16:creationId xmlns:a16="http://schemas.microsoft.com/office/drawing/2014/main" id="{028938CB-121E-4406-B8F9-BC7FF1B433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>
                <a:gd name="T0" fmla="*/ 620 w 620"/>
                <a:gd name="T1" fmla="*/ 0 h 1440"/>
                <a:gd name="T2" fmla="*/ 186 w 62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22">
              <a:extLst>
                <a:ext uri="{FF2B5EF4-FFF2-40B4-BE49-F238E27FC236}">
                  <a16:creationId xmlns:a16="http://schemas.microsoft.com/office/drawing/2014/main" id="{5ED914C0-4CD8-4F58-87E0-5D5F15CC853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>
                <a:gd name="T0" fmla="*/ 506 w 506"/>
                <a:gd name="T1" fmla="*/ 0 h 1440"/>
                <a:gd name="T2" fmla="*/ 171 w 506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23">
              <a:extLst>
                <a:ext uri="{FF2B5EF4-FFF2-40B4-BE49-F238E27FC236}">
                  <a16:creationId xmlns:a16="http://schemas.microsoft.com/office/drawing/2014/main" id="{6D40C2DC-80E0-4AD7-87E2-18591B0AEF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>
                <a:gd name="T0" fmla="*/ 373 w 373"/>
                <a:gd name="T1" fmla="*/ 0 h 673"/>
                <a:gd name="T2" fmla="*/ 0 w 373"/>
                <a:gd name="T3" fmla="*/ 673 h 6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24">
              <a:extLst>
                <a:ext uri="{FF2B5EF4-FFF2-40B4-BE49-F238E27FC236}">
                  <a16:creationId xmlns:a16="http://schemas.microsoft.com/office/drawing/2014/main" id="{C037FE17-4C37-4F17-9CB2-07E73D2119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>
                <a:gd name="T0" fmla="*/ 0 w 45"/>
                <a:gd name="T1" fmla="*/ 0 h 174"/>
                <a:gd name="T2" fmla="*/ 45 w 45"/>
                <a:gd name="T3" fmla="*/ 174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25">
              <a:extLst>
                <a:ext uri="{FF2B5EF4-FFF2-40B4-BE49-F238E27FC236}">
                  <a16:creationId xmlns:a16="http://schemas.microsoft.com/office/drawing/2014/main" id="{89DA310C-435C-4F9B-B5A8-AD646724ADC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>
                <a:gd name="T0" fmla="*/ 329 w 329"/>
                <a:gd name="T1" fmla="*/ 0 h 469"/>
                <a:gd name="T2" fmla="*/ 0 w 329"/>
                <a:gd name="T3" fmla="*/ 469 h 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EB198604-08D7-456B-AE20-46A30AD512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7" name="Rectangle 35">
              <a:extLst>
                <a:ext uri="{FF2B5EF4-FFF2-40B4-BE49-F238E27FC236}">
                  <a16:creationId xmlns:a16="http://schemas.microsoft.com/office/drawing/2014/main" id="{3F1BE5B2-B6C9-4994-8846-E4B4DA3E4F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Isosceles Triangle 22">
              <a:extLst>
                <a:ext uri="{FF2B5EF4-FFF2-40B4-BE49-F238E27FC236}">
                  <a16:creationId xmlns:a16="http://schemas.microsoft.com/office/drawing/2014/main" id="{5157B8F2-712A-40CD-937A-F89CFA9F63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37">
              <a:extLst>
                <a:ext uri="{FF2B5EF4-FFF2-40B4-BE49-F238E27FC236}">
                  <a16:creationId xmlns:a16="http://schemas.microsoft.com/office/drawing/2014/main" id="{ED7B0AD3-0B85-4F09-91AF-61749A0158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el 1">
            <a:extLst>
              <a:ext uri="{FF2B5EF4-FFF2-40B4-BE49-F238E27FC236}">
                <a16:creationId xmlns:a16="http://schemas.microsoft.com/office/drawing/2014/main" id="{9AFFB807-8724-4AE9-A721-A1A5AE4AA9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8631" y="2358391"/>
            <a:ext cx="3498979" cy="2453676"/>
          </a:xfrm>
        </p:spPr>
        <p:txBody>
          <a:bodyPr>
            <a:normAutofit/>
          </a:bodyPr>
          <a:lstStyle/>
          <a:p>
            <a:r>
              <a:rPr lang="nl-NL"/>
              <a:t>Voorbereiding</a:t>
            </a:r>
            <a:endParaRPr lang="nl-NL" dirty="0"/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94B3FCD4-30D2-4A89-B9CF-EC230E513BE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670" b="3"/>
          <a:stretch/>
        </p:blipFill>
        <p:spPr>
          <a:xfrm>
            <a:off x="5112331" y="807763"/>
            <a:ext cx="3059586" cy="2977469"/>
          </a:xfrm>
          <a:prstGeom prst="rect">
            <a:avLst/>
          </a:prstGeom>
          <a:ln w="9525">
            <a:solidFill>
              <a:schemeClr val="tx1">
                <a:alpha val="20000"/>
              </a:schemeClr>
            </a:solidFill>
          </a:ln>
        </p:spPr>
      </p:pic>
      <p:pic>
        <p:nvPicPr>
          <p:cNvPr id="5" name="Afbeelding 4">
            <a:extLst>
              <a:ext uri="{FF2B5EF4-FFF2-40B4-BE49-F238E27FC236}">
                <a16:creationId xmlns:a16="http://schemas.microsoft.com/office/drawing/2014/main" id="{EEA815F8-5477-4C54-904C-9B5439FF324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1211" b="3"/>
          <a:stretch/>
        </p:blipFill>
        <p:spPr>
          <a:xfrm>
            <a:off x="8330883" y="804036"/>
            <a:ext cx="3059586" cy="2977469"/>
          </a:xfrm>
          <a:prstGeom prst="rect">
            <a:avLst/>
          </a:prstGeom>
          <a:ln w="9525">
            <a:solidFill>
              <a:schemeClr val="tx1">
                <a:alpha val="20000"/>
              </a:schemeClr>
            </a:solidFill>
          </a:ln>
        </p:spPr>
      </p:pic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150BE2C-9AF0-4940-903B-2DD59EA943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8447" y="4267830"/>
            <a:ext cx="6281873" cy="178397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dirty="0"/>
              <a:t>Adviseer de vrouw om een uur voor het plaatsen van </a:t>
            </a:r>
          </a:p>
          <a:p>
            <a:pPr marL="0" indent="0">
              <a:buNone/>
            </a:pPr>
            <a:r>
              <a:rPr lang="nl-NL" dirty="0"/>
              <a:t>een spiraal een pijnstiller in te nemen</a:t>
            </a:r>
          </a:p>
          <a:p>
            <a:pPr marL="0" indent="0">
              <a:buNone/>
            </a:pPr>
            <a:r>
              <a:rPr lang="nl-NL" dirty="0"/>
              <a:t> 1000 mg paracetamol of 60 mg ibruprofen of beide tegelijk)</a:t>
            </a:r>
          </a:p>
        </p:txBody>
      </p:sp>
    </p:spTree>
    <p:extLst>
      <p:ext uri="{BB962C8B-B14F-4D97-AF65-F5344CB8AC3E}">
        <p14:creationId xmlns:p14="http://schemas.microsoft.com/office/powerpoint/2010/main" val="978560063"/>
      </p:ext>
    </p:extLst>
  </p:cSld>
  <p:clrMapOvr>
    <a:masterClrMapping/>
  </p:clrMapOvr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81B02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FC5A1A"/>
      </a:hlink>
      <a:folHlink>
        <a:srgbClr val="B49E74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508F7963-D0B5-43F7-BB2C-FCE3009C08E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TM16401371[[fn=Atlas]]</Template>
  <TotalTime>67</TotalTime>
  <Words>381</Words>
  <Application>Microsoft Office PowerPoint</Application>
  <PresentationFormat>Breedbeeld</PresentationFormat>
  <Paragraphs>73</Paragraphs>
  <Slides>11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11</vt:i4>
      </vt:variant>
    </vt:vector>
  </HeadingPairs>
  <TitlesOfParts>
    <vt:vector size="16" baseType="lpstr">
      <vt:lpstr>Arial</vt:lpstr>
      <vt:lpstr>Calibri Light</vt:lpstr>
      <vt:lpstr>Rockwell</vt:lpstr>
      <vt:lpstr>Wingdings</vt:lpstr>
      <vt:lpstr>Atlas</vt:lpstr>
      <vt:lpstr>Inbrengen van een spiraaltje (IUD)</vt:lpstr>
      <vt:lpstr>Twee soorten Spiraaltjes</vt:lpstr>
      <vt:lpstr>Werking Spiraaltje</vt:lpstr>
      <vt:lpstr>Overzicht IUD</vt:lpstr>
      <vt:lpstr>Welk spiraaltje kies jij?</vt:lpstr>
      <vt:lpstr>Welk spiraaltje kies jij? (bron Sense)</vt:lpstr>
      <vt:lpstr>Welk spiraaltje kies jij?</vt:lpstr>
      <vt:lpstr>PowerPoint-presentatie</vt:lpstr>
      <vt:lpstr>Voorbereiding</vt:lpstr>
      <vt:lpstr>Benodigdheden</vt:lpstr>
      <vt:lpstr>Enkele materialen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Bouke Cuperus</dc:creator>
  <cp:lastModifiedBy>Bouke Cuperus</cp:lastModifiedBy>
  <cp:revision>48</cp:revision>
  <dcterms:created xsi:type="dcterms:W3CDTF">2012-07-30T23:35:21Z</dcterms:created>
  <dcterms:modified xsi:type="dcterms:W3CDTF">2019-10-07T10:49:45Z</dcterms:modified>
</cp:coreProperties>
</file>