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1"/>
  </p:sldMasterIdLst>
  <p:sldIdLst>
    <p:sldId id="256" r:id="rId2"/>
    <p:sldId id="264" r:id="rId3"/>
    <p:sldId id="265" r:id="rId4"/>
    <p:sldId id="263" r:id="rId5"/>
    <p:sldId id="258" r:id="rId6"/>
    <p:sldId id="261" r:id="rId7"/>
    <p:sldId id="262" r:id="rId8"/>
    <p:sldId id="259" r:id="rId9"/>
    <p:sldId id="267" r:id="rId10"/>
    <p:sldId id="266" r:id="rId11"/>
    <p:sldId id="269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0" d="100"/>
          <a:sy n="60" d="100"/>
        </p:scale>
        <p:origin x="7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073ED0CC-082F-4160-86E5-0D6041F12778}" type="datetime1">
              <a:rPr lang="en-US" smtClean="0"/>
              <a:t>10/7/2019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823806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ED0CC-082F-4160-86E5-0D6041F12778}" type="datetime1">
              <a:rPr lang="en-US" smtClean="0"/>
              <a:t>10/7/2019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40878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073ED0CC-082F-4160-86E5-0D6041F12778}" type="datetime1">
              <a:rPr lang="en-US" smtClean="0"/>
              <a:t>10/7/2019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233705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ED0CC-082F-4160-86E5-0D6041F12778}" type="datetime1">
              <a:rPr lang="en-US" smtClean="0"/>
              <a:t>10/7/2019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422988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073ED0CC-082F-4160-86E5-0D6041F12778}" type="datetime1">
              <a:rPr lang="en-US" smtClean="0"/>
              <a:t>10/7/2019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462417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073ED0CC-082F-4160-86E5-0D6041F12778}" type="datetime1">
              <a:rPr lang="en-US" smtClean="0"/>
              <a:t>10/7/2019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334935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073ED0CC-082F-4160-86E5-0D6041F12778}" type="datetime1">
              <a:rPr lang="en-US" smtClean="0"/>
              <a:t>10/7/2019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444845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ED0CC-082F-4160-86E5-0D6041F12778}" type="datetime1">
              <a:rPr lang="en-US" smtClean="0"/>
              <a:t>10/7/2019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652381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073ED0CC-082F-4160-86E5-0D6041F12778}" type="datetime1">
              <a:rPr lang="en-US" smtClean="0"/>
              <a:t>10/7/2019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3427262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ED0CC-082F-4160-86E5-0D6041F12778}" type="datetime1">
              <a:rPr lang="en-US" smtClean="0"/>
              <a:t>10/7/2019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199305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073ED0CC-082F-4160-86E5-0D6041F12778}" type="datetime1">
              <a:rPr lang="en-US" smtClean="0"/>
              <a:t>10/7/2019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45141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ED0CC-082F-4160-86E5-0D6041F12778}" type="datetime1">
              <a:rPr lang="en-US" smtClean="0"/>
              <a:t>10/7/2019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97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hf sldNum="0" hdr="0" ftr="0" dt="0"/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8">
            <a:extLst>
              <a:ext uri="{FF2B5EF4-FFF2-40B4-BE49-F238E27FC236}">
                <a16:creationId xmlns:a16="http://schemas.microsoft.com/office/drawing/2014/main" id="{34DD805B-2A7B-4ADA-9C4D-E0C9F192DB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10">
            <a:extLst>
              <a:ext uri="{FF2B5EF4-FFF2-40B4-BE49-F238E27FC236}">
                <a16:creationId xmlns:a16="http://schemas.microsoft.com/office/drawing/2014/main" id="{C664A566-6D08-4E84-9708-4916A20016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871B622B-6E58-4933-88EC-99F28705F7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>
                <a:gd name="T0" fmla="*/ 1752 w 2038"/>
                <a:gd name="T1" fmla="*/ 1169 h 1169"/>
                <a:gd name="T2" fmla="*/ 1487 w 2038"/>
                <a:gd name="T3" fmla="*/ 334 h 1169"/>
                <a:gd name="T4" fmla="*/ 860 w 2038"/>
                <a:gd name="T5" fmla="*/ 22 h 1169"/>
                <a:gd name="T6" fmla="*/ 199 w 2038"/>
                <a:gd name="T7" fmla="*/ 318 h 1169"/>
                <a:gd name="T8" fmla="*/ 399 w 2038"/>
                <a:gd name="T9" fmla="*/ 1165 h 1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EE9A4681-AC1B-4ABC-9A1C-C7E7F08A0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>
                <a:gd name="T0" fmla="*/ 1025 w 1549"/>
                <a:gd name="T1" fmla="*/ 1016 h 1017"/>
                <a:gd name="T2" fmla="*/ 1443 w 1549"/>
                <a:gd name="T3" fmla="*/ 592 h 1017"/>
                <a:gd name="T4" fmla="*/ 782 w 1549"/>
                <a:gd name="T5" fmla="*/ 53 h 1017"/>
                <a:gd name="T6" fmla="*/ 150 w 1549"/>
                <a:gd name="T7" fmla="*/ 329 h 1017"/>
                <a:gd name="T8" fmla="*/ 477 w 1549"/>
                <a:gd name="T9" fmla="*/ 1017 h 1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F1EEAF4B-DA1A-4CC9-9CE4-587A9E2E17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>
                <a:gd name="T0" fmla="*/ 1302 w 1688"/>
                <a:gd name="T1" fmla="*/ 1066 h 1066"/>
                <a:gd name="T2" fmla="*/ 1613 w 1688"/>
                <a:gd name="T3" fmla="*/ 850 h 1066"/>
                <a:gd name="T4" fmla="*/ 1517 w 1688"/>
                <a:gd name="T5" fmla="*/ 471 h 1066"/>
                <a:gd name="T6" fmla="*/ 798 w 1688"/>
                <a:gd name="T7" fmla="*/ 28 h 1066"/>
                <a:gd name="T8" fmla="*/ 181 w 1688"/>
                <a:gd name="T9" fmla="*/ 333 h 1066"/>
                <a:gd name="T10" fmla="*/ 420 w 1688"/>
                <a:gd name="T11" fmla="*/ 1066 h 10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4591EF24-12A6-499B-8074-7E3DFBE6E3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>
                <a:gd name="T0" fmla="*/ 1873 w 2171"/>
                <a:gd name="T1" fmla="*/ 1326 h 1326"/>
                <a:gd name="T2" fmla="*/ 1609 w 2171"/>
                <a:gd name="T3" fmla="*/ 473 h 1326"/>
                <a:gd name="T4" fmla="*/ 880 w 2171"/>
                <a:gd name="T5" fmla="*/ 63 h 1326"/>
                <a:gd name="T6" fmla="*/ 0 w 2171"/>
                <a:gd name="T7" fmla="*/ 423 h 1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66866784-2E4F-4C28-BE67-875B71B7C1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>
                <a:gd name="T0" fmla="*/ 0 w 106"/>
                <a:gd name="T1" fmla="*/ 0 h 143"/>
                <a:gd name="T2" fmla="*/ 106 w 106"/>
                <a:gd name="T3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752279D8-59CC-4821-B591-79994164FF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>
                <a:gd name="T0" fmla="*/ 2046 w 2330"/>
                <a:gd name="T1" fmla="*/ 1452 h 1452"/>
                <a:gd name="T2" fmla="*/ 1813 w 2330"/>
                <a:gd name="T3" fmla="*/ 601 h 1452"/>
                <a:gd name="T4" fmla="*/ 956 w 2330"/>
                <a:gd name="T5" fmla="*/ 97 h 1452"/>
                <a:gd name="T6" fmla="*/ 0 w 2330"/>
                <a:gd name="T7" fmla="*/ 366 h 1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FB4FBA9C-1D3E-4B35-8A79-25478153F5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>
                <a:gd name="T0" fmla="*/ 1094 w 1216"/>
                <a:gd name="T1" fmla="*/ 1436 h 1436"/>
                <a:gd name="T2" fmla="*/ 709 w 1216"/>
                <a:gd name="T3" fmla="*/ 551 h 1436"/>
                <a:gd name="T4" fmla="*/ 0 w 1216"/>
                <a:gd name="T5" fmla="*/ 0 h 1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12">
              <a:extLst>
                <a:ext uri="{FF2B5EF4-FFF2-40B4-BE49-F238E27FC236}">
                  <a16:creationId xmlns:a16="http://schemas.microsoft.com/office/drawing/2014/main" id="{9428A193-740A-43D2-B875-80CB90AD91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>
                <a:gd name="T0" fmla="*/ 222 w 222"/>
                <a:gd name="T1" fmla="*/ 0 h 129"/>
                <a:gd name="T2" fmla="*/ 0 w 222"/>
                <a:gd name="T3" fmla="*/ 12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3">
              <a:extLst>
                <a:ext uri="{FF2B5EF4-FFF2-40B4-BE49-F238E27FC236}">
                  <a16:creationId xmlns:a16="http://schemas.microsoft.com/office/drawing/2014/main" id="{92B2EFF8-5790-427A-ABED-1680FD133D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>
                <a:gd name="T0" fmla="*/ 1067 w 1174"/>
                <a:gd name="T1" fmla="*/ 1440 h 1440"/>
                <a:gd name="T2" fmla="*/ 698 w 1174"/>
                <a:gd name="T3" fmla="*/ 577 h 1440"/>
                <a:gd name="T4" fmla="*/ 0 w 1174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14">
              <a:extLst>
                <a:ext uri="{FF2B5EF4-FFF2-40B4-BE49-F238E27FC236}">
                  <a16:creationId xmlns:a16="http://schemas.microsoft.com/office/drawing/2014/main" id="{782C5932-1596-43AA-BD7E-0F94FB8A96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>
                <a:gd name="T0" fmla="*/ 125 w 125"/>
                <a:gd name="T1" fmla="*/ 0 h 74"/>
                <a:gd name="T2" fmla="*/ 0 w 125"/>
                <a:gd name="T3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5">
              <a:extLst>
                <a:ext uri="{FF2B5EF4-FFF2-40B4-BE49-F238E27FC236}">
                  <a16:creationId xmlns:a16="http://schemas.microsoft.com/office/drawing/2014/main" id="{EFC81310-1590-4DBE-BF0B-DADBCF9F88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>
                <a:gd name="T0" fmla="*/ 1056 w 1155"/>
                <a:gd name="T1" fmla="*/ 1440 h 1440"/>
                <a:gd name="T2" fmla="*/ 686 w 1155"/>
                <a:gd name="T3" fmla="*/ 580 h 1440"/>
                <a:gd name="T4" fmla="*/ 0 w 1155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6">
              <a:extLst>
                <a:ext uri="{FF2B5EF4-FFF2-40B4-BE49-F238E27FC236}">
                  <a16:creationId xmlns:a16="http://schemas.microsoft.com/office/drawing/2014/main" id="{968BA84E-DD0E-4FCD-8EDA-76DF8E09FB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>
                <a:gd name="T0" fmla="*/ 75 w 75"/>
                <a:gd name="T1" fmla="*/ 0 h 45"/>
                <a:gd name="T2" fmla="*/ 0 w 75"/>
                <a:gd name="T3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7">
              <a:extLst>
                <a:ext uri="{FF2B5EF4-FFF2-40B4-BE49-F238E27FC236}">
                  <a16:creationId xmlns:a16="http://schemas.microsoft.com/office/drawing/2014/main" id="{1D3D7541-A0D9-4993-B691-D2D5B8B3EF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>
                <a:gd name="T0" fmla="*/ 1053 w 1160"/>
                <a:gd name="T1" fmla="*/ 1441 h 1441"/>
                <a:gd name="T2" fmla="*/ 705 w 1160"/>
                <a:gd name="T3" fmla="*/ 599 h 1441"/>
                <a:gd name="T4" fmla="*/ 0 w 1160"/>
                <a:gd name="T5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8">
              <a:extLst>
                <a:ext uri="{FF2B5EF4-FFF2-40B4-BE49-F238E27FC236}">
                  <a16:creationId xmlns:a16="http://schemas.microsoft.com/office/drawing/2014/main" id="{9FB31D01-8168-4494-8C2F-727E555AAF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>
                <a:gd name="T0" fmla="*/ 1040 w 1137"/>
                <a:gd name="T1" fmla="*/ 1440 h 1440"/>
                <a:gd name="T2" fmla="*/ 698 w 1137"/>
                <a:gd name="T3" fmla="*/ 611 h 1440"/>
                <a:gd name="T4" fmla="*/ 0 w 1137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9">
              <a:extLst>
                <a:ext uri="{FF2B5EF4-FFF2-40B4-BE49-F238E27FC236}">
                  <a16:creationId xmlns:a16="http://schemas.microsoft.com/office/drawing/2014/main" id="{8C455EEB-FD40-414D-A542-FB35DEB73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>
                <a:gd name="T0" fmla="*/ 1011 w 1058"/>
                <a:gd name="T1" fmla="*/ 1439 h 1439"/>
                <a:gd name="T2" fmla="*/ 648 w 1058"/>
                <a:gd name="T3" fmla="*/ 617 h 1439"/>
                <a:gd name="T4" fmla="*/ 0 w 1058"/>
                <a:gd name="T5" fmla="*/ 0 h 1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0">
              <a:extLst>
                <a:ext uri="{FF2B5EF4-FFF2-40B4-BE49-F238E27FC236}">
                  <a16:creationId xmlns:a16="http://schemas.microsoft.com/office/drawing/2014/main" id="{F08F1FC1-956F-4494-BAFD-D504E93070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>
                <a:gd name="T0" fmla="*/ 718 w 718"/>
                <a:gd name="T1" fmla="*/ 575 h 575"/>
                <a:gd name="T2" fmla="*/ 0 w 718"/>
                <a:gd name="T3" fmla="*/ 0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1">
              <a:extLst>
                <a:ext uri="{FF2B5EF4-FFF2-40B4-BE49-F238E27FC236}">
                  <a16:creationId xmlns:a16="http://schemas.microsoft.com/office/drawing/2014/main" id="{BEEDE1AA-8DCD-43D3-BC15-574840314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>
                <a:gd name="T0" fmla="*/ 620 w 620"/>
                <a:gd name="T1" fmla="*/ 536 h 536"/>
                <a:gd name="T2" fmla="*/ 0 w 620"/>
                <a:gd name="T3" fmla="*/ 0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2">
              <a:extLst>
                <a:ext uri="{FF2B5EF4-FFF2-40B4-BE49-F238E27FC236}">
                  <a16:creationId xmlns:a16="http://schemas.microsoft.com/office/drawing/2014/main" id="{E36CDA69-ED79-4DCF-9761-0B6134FA63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>
                <a:gd name="T0" fmla="*/ 0 w 455"/>
                <a:gd name="T1" fmla="*/ 0 h 285"/>
                <a:gd name="T2" fmla="*/ 455 w 455"/>
                <a:gd name="T3" fmla="*/ 285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3">
              <a:extLst>
                <a:ext uri="{FF2B5EF4-FFF2-40B4-BE49-F238E27FC236}">
                  <a16:creationId xmlns:a16="http://schemas.microsoft.com/office/drawing/2014/main" id="{5F812C02-CFCB-47F4-B493-7753519FCA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>
                <a:gd name="T0" fmla="*/ 0 w 188"/>
                <a:gd name="T1" fmla="*/ 0 h 112"/>
                <a:gd name="T2" fmla="*/ 188 w 188"/>
                <a:gd name="T3" fmla="*/ 1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B83678BA-0A50-4D51-9E9E-08BB66F83C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7084" y="1186483"/>
            <a:ext cx="3822597" cy="4477933"/>
            <a:chOff x="807084" y="1186483"/>
            <a:chExt cx="3822597" cy="4477933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F1A8F65D-5E8F-4CA5-9240-1357120F93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7531" y="1186483"/>
              <a:ext cx="3821702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Isosceles Triangle 39">
              <a:extLst>
                <a:ext uri="{FF2B5EF4-FFF2-40B4-BE49-F238E27FC236}">
                  <a16:creationId xmlns:a16="http://schemas.microsoft.com/office/drawing/2014/main" id="{2A4731E5-DE5F-4215-9525-99426B3909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514766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3478866D-C5E9-4968-BEF7-B1F0308089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7084" y="1991156"/>
              <a:ext cx="382259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95415" y="2075504"/>
            <a:ext cx="3654569" cy="2042725"/>
          </a:xfrm>
        </p:spPr>
        <p:txBody>
          <a:bodyPr>
            <a:normAutofit/>
          </a:bodyPr>
          <a:lstStyle/>
          <a:p>
            <a:r>
              <a:rPr lang="de-DE" sz="4600" dirty="0" err="1">
                <a:cs typeface="Calibri Light"/>
              </a:rPr>
              <a:t>Inbrengen</a:t>
            </a:r>
            <a:r>
              <a:rPr lang="de-DE" sz="4600" dirty="0">
                <a:cs typeface="Calibri Light"/>
              </a:rPr>
              <a:t> van </a:t>
            </a:r>
            <a:r>
              <a:rPr lang="de-DE" sz="4600" dirty="0" err="1">
                <a:cs typeface="Calibri Light"/>
              </a:rPr>
              <a:t>een</a:t>
            </a:r>
            <a:r>
              <a:rPr lang="de-DE" sz="4600" dirty="0">
                <a:cs typeface="Calibri Light"/>
              </a:rPr>
              <a:t> </a:t>
            </a:r>
            <a:r>
              <a:rPr lang="de-DE" sz="4600" dirty="0" err="1">
                <a:cs typeface="Calibri Light"/>
              </a:rPr>
              <a:t>spiraaltje</a:t>
            </a:r>
            <a:r>
              <a:rPr lang="de-DE" sz="4600" dirty="0">
                <a:cs typeface="Calibri Light"/>
              </a:rPr>
              <a:t> (IUD)</a:t>
            </a:r>
            <a:endParaRPr lang="de-DE" sz="46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895417" y="4202728"/>
            <a:ext cx="3654568" cy="1026125"/>
          </a:xfrm>
        </p:spPr>
        <p:txBody>
          <a:bodyPr>
            <a:normAutofit/>
          </a:bodyPr>
          <a:lstStyle/>
          <a:p>
            <a:r>
              <a:rPr lang="de-DE">
                <a:ln>
                  <a:solidFill>
                    <a:srgbClr val="000000">
                      <a:lumMod val="75000"/>
                      <a:lumOff val="25000"/>
                      <a:alpha val="10000"/>
                    </a:srgbClr>
                  </a:solidFill>
                </a:ln>
                <a:effectLst>
                  <a:outerShdw blurRad="9525" dist="25400" dir="14640000" algn="tl" rotWithShape="0">
                    <a:srgbClr val="000000">
                      <a:alpha val="30000"/>
                    </a:srgbClr>
                  </a:outerShdw>
                </a:effectLst>
              </a:rPr>
              <a:t>MTH </a:t>
            </a:r>
            <a:endParaRPr lang="de-DE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9BF6EDB4-B4ED-4900-9E38-A7AE0EEEEA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40150" y="-6706"/>
            <a:ext cx="6751849" cy="68711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fbeelding met ondergoed&#10;&#10;Beschrijving is gegenereerd met zeer hoge betrouwbaarheid">
            <a:extLst>
              <a:ext uri="{FF2B5EF4-FFF2-40B4-BE49-F238E27FC236}">
                <a16:creationId xmlns:a16="http://schemas.microsoft.com/office/drawing/2014/main" id="{F2510CD1-9D08-45A5-807F-532764A738A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/>
          </a:blip>
          <a:srcRect b="10359"/>
          <a:stretch/>
        </p:blipFill>
        <p:spPr>
          <a:xfrm>
            <a:off x="5757262" y="1712241"/>
            <a:ext cx="6120318" cy="3442661"/>
          </a:xfrm>
          <a:prstGeom prst="rect">
            <a:avLst/>
          </a:prstGeom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33514390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E7439D-1A05-4C2F-8A3C-C647E1F2E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Benodigdheden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320C4A6-4C4E-4701-982D-0A969843D9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/>
              <a:t>speculum</a:t>
            </a:r>
          </a:p>
          <a:p>
            <a:r>
              <a:rPr lang="nl-NL" dirty="0"/>
              <a:t>portioaanhaaktang</a:t>
            </a:r>
          </a:p>
          <a:p>
            <a:r>
              <a:rPr lang="nl-NL" dirty="0"/>
              <a:t>korentang</a:t>
            </a:r>
          </a:p>
          <a:p>
            <a:r>
              <a:rPr lang="nl-NL" dirty="0"/>
              <a:t>uterussonde</a:t>
            </a:r>
          </a:p>
          <a:p>
            <a:r>
              <a:rPr lang="nl-NL" dirty="0"/>
              <a:t>lange gebogen schaar</a:t>
            </a:r>
          </a:p>
          <a:p>
            <a:r>
              <a:rPr lang="nl-NL" dirty="0"/>
              <a:t>uterusdilatator</a:t>
            </a:r>
          </a:p>
          <a:p>
            <a:r>
              <a:rPr lang="nl-NL" dirty="0"/>
              <a:t>voorgeschreven spiraaltje</a:t>
            </a:r>
          </a:p>
          <a:p>
            <a:r>
              <a:rPr lang="nl-NL" dirty="0"/>
              <a:t>gazen/</a:t>
            </a:r>
            <a:r>
              <a:rPr lang="nl-NL" dirty="0" err="1"/>
              <a:t>deppers</a:t>
            </a:r>
            <a:endParaRPr lang="nl-NL" dirty="0"/>
          </a:p>
          <a:p>
            <a:r>
              <a:rPr lang="nl-NL" dirty="0"/>
              <a:t>desinfectans</a:t>
            </a:r>
          </a:p>
          <a:p>
            <a:r>
              <a:rPr lang="nl-NL"/>
              <a:t>onderlegger </a:t>
            </a:r>
          </a:p>
          <a:p>
            <a:r>
              <a:rPr lang="nl-NL"/>
              <a:t>niet </a:t>
            </a:r>
            <a:r>
              <a:rPr lang="nl-NL" dirty="0"/>
              <a:t>steriele handschoenen</a:t>
            </a:r>
          </a:p>
          <a:p>
            <a:r>
              <a:rPr lang="nl-NL" dirty="0"/>
              <a:t>maandverbandje of inlegkruisje</a:t>
            </a:r>
          </a:p>
          <a:p>
            <a:r>
              <a:rPr lang="nl-NL" dirty="0"/>
              <a:t>lamp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B9233034-E28E-4A50-A86D-908DD2BEA7C7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nl-NL" dirty="0"/>
              <a:t>(afbeeldingen volgende dia)</a:t>
            </a:r>
          </a:p>
        </p:txBody>
      </p:sp>
    </p:spTree>
    <p:extLst>
      <p:ext uri="{BB962C8B-B14F-4D97-AF65-F5344CB8AC3E}">
        <p14:creationId xmlns:p14="http://schemas.microsoft.com/office/powerpoint/2010/main" val="18438936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3F1BBF-C610-47A4-8F2C-7B3352B6A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Enkele materialen</a:t>
            </a: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DAB8D9C8-E81C-4905-9D30-3E236F7E56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5864" y="1358942"/>
            <a:ext cx="2960271" cy="3008405"/>
          </a:xfrm>
          <a:prstGeom prst="rect">
            <a:avLst/>
          </a:prstGeom>
        </p:spPr>
      </p:pic>
      <p:pic>
        <p:nvPicPr>
          <p:cNvPr id="4" name="Afbeelding 3">
            <a:extLst>
              <a:ext uri="{FF2B5EF4-FFF2-40B4-BE49-F238E27FC236}">
                <a16:creationId xmlns:a16="http://schemas.microsoft.com/office/drawing/2014/main" id="{C344E0EA-FEB5-474B-A4FB-3DD7486C96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8586" y="4206864"/>
            <a:ext cx="2542241" cy="1935902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18969A43-C0F9-4EBA-9342-3C477BEE499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49252" y="892727"/>
            <a:ext cx="2900908" cy="2177625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579ED16A-F5E5-48B7-B675-4415CA80C05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63144" y="4714209"/>
            <a:ext cx="2702665" cy="2026999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6653236A-F589-49AE-A0DF-400F53E5129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01647" y="116754"/>
            <a:ext cx="3675662" cy="1551946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331F811F-D8C0-455D-8F9D-A8209E402C6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043816" y="2959658"/>
            <a:ext cx="2534667" cy="1655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7010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A1ACE6-F019-4DCA-AF21-8194376FB3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Twee soorten Spiraaltjes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D973DF9-EECA-420E-AB74-867FB470F9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Koperhoudend</a:t>
            </a:r>
          </a:p>
          <a:p>
            <a:r>
              <a:rPr lang="nl-NL" dirty="0" err="1"/>
              <a:t>Progestageenhoudend</a:t>
            </a:r>
            <a:r>
              <a:rPr lang="nl-NL" dirty="0"/>
              <a:t> (hormoon)</a:t>
            </a:r>
          </a:p>
        </p:txBody>
      </p:sp>
    </p:spTree>
    <p:extLst>
      <p:ext uri="{BB962C8B-B14F-4D97-AF65-F5344CB8AC3E}">
        <p14:creationId xmlns:p14="http://schemas.microsoft.com/office/powerpoint/2010/main" val="3081870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88F26C-5E88-4AAF-BDCD-927B35E07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Werking Spiraaltje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D73CAF8-D8AB-4130-A007-19C1127432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/>
              <a:t>Een spiraaltje veroorzaakt een permanente steriele ontstekingsreactie van het endometrium (baarmoederslijmvlies), waardoor de bevruchte eicel niet kan innestelen. Koper versterkt deze ontstekingsreactie.</a:t>
            </a:r>
          </a:p>
          <a:p>
            <a:endParaRPr lang="nl-NL" dirty="0"/>
          </a:p>
          <a:p>
            <a:r>
              <a:rPr lang="nl-NL" dirty="0"/>
              <a:t>Het koperhoudenspiraal is in tegensteling tot het hormoonspiraal ook geschikt als </a:t>
            </a:r>
            <a:r>
              <a:rPr lang="nl-NL" dirty="0" err="1"/>
              <a:t>morningafterbehandeling</a:t>
            </a:r>
            <a:r>
              <a:rPr lang="nl-NL" dirty="0"/>
              <a:t> (MAP), omdat het direct werkzaam is. Het hormoonspiraal kan de voorkeur hebben van vrouwen met menorragie of dysmenorroe, mits zijn niet kiezen voor een oraal anticepticum.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>
                <a:solidFill>
                  <a:srgbClr val="00B050"/>
                </a:solidFill>
              </a:rPr>
              <a:t>Menorragie: vrouwen  verliezen meer menstruatiebloed dan normaal (1 op de 5 vrouwen). </a:t>
            </a:r>
          </a:p>
          <a:p>
            <a:r>
              <a:rPr lang="nl-NL" dirty="0">
                <a:solidFill>
                  <a:srgbClr val="00B050"/>
                </a:solidFill>
              </a:rPr>
              <a:t>Dysmenorroe: menstruatiepijn,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40690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7170D2-4515-4A57-8E27-705BB1BA60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Overzicht IUD</a:t>
            </a:r>
          </a:p>
        </p:txBody>
      </p:sp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id="{225A1102-1B90-4847-8CCF-7E5DAE30C93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61539" y="1871330"/>
            <a:ext cx="6770608" cy="3295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58545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EE55F6-9F6B-4185-A753-426DF22AF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Welk spiraaltje kies jij?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4376504-1AD2-4ED8-81EB-326313BA527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Koperspiraal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F9806E6-2B62-4D05-87A2-379ED6D869C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dirty="0">
                <a:effectLst/>
              </a:rPr>
              <a:t>Het koper in het spiraaltje zorgt dat je niet zwanger wordt. Het spiraaltje beschermt je 5 tot 10 jaar tegen zwangerschap. (Bron: Sense)</a:t>
            </a:r>
            <a:endParaRPr lang="nl-NL" dirty="0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CCA7BC39-EFB5-4E75-898F-805A4DA3CD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l-NL" dirty="0"/>
              <a:t>Hormoonspiraal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AA604A66-D8BA-48E5-AB38-ECA5F8A949EC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nl-NL" dirty="0">
                <a:effectLst/>
              </a:rPr>
              <a:t>De hormonen in het spiraaltje zorgen dat je niet zwanger wordt. Het hormoonspiraaltje beschermt je 5 jaar tegen zwangerschap.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18629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BC2FB8-20D3-4118-B140-0E69114C6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Welk spiraaltje kies jij? (bron Sense)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182B2B3-503A-4F06-BB89-36EB43B534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900" indent="0">
              <a:buNone/>
            </a:pPr>
            <a:r>
              <a:rPr lang="nl-NL" b="1" dirty="0"/>
              <a:t>Voordelen spiraaltje (Hormoon- en koperspiraal)</a:t>
            </a:r>
          </a:p>
          <a:p>
            <a:r>
              <a:rPr lang="nl-NL" dirty="0"/>
              <a:t>Heel betrouwbaar: je kunt het spiraaltje niet vergeten (zoals de pil).</a:t>
            </a:r>
          </a:p>
          <a:p>
            <a:r>
              <a:rPr lang="nl-NL" dirty="0"/>
              <a:t>Je hoeft er maar eens in de 5 tot 10 jaar aan te denken.</a:t>
            </a:r>
          </a:p>
          <a:p>
            <a:r>
              <a:rPr lang="nl-NL" dirty="0"/>
              <a:t>Het spiraaltje is ook betrouwbaar als je overgeeft of diarree hebt.</a:t>
            </a:r>
          </a:p>
          <a:p>
            <a:r>
              <a:rPr lang="nl-NL" dirty="0"/>
              <a:t>Niemand ziet dat je anticonceptie gebruikt.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202354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534455-ECAA-44A4-B78A-892749E28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Welk spiraaltje kies jij?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0658F1A-8225-4873-A857-44EC9261FE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900" indent="0">
              <a:buNone/>
            </a:pPr>
            <a:r>
              <a:rPr lang="nl-NL" b="1" dirty="0"/>
              <a:t>Nadelen spiraaltje</a:t>
            </a:r>
          </a:p>
          <a:p>
            <a:r>
              <a:rPr lang="nl-NL" dirty="0"/>
              <a:t>Het inbrengen kan wat pijnlijk zijn.</a:t>
            </a:r>
          </a:p>
          <a:p>
            <a:r>
              <a:rPr lang="nl-NL" dirty="0"/>
              <a:t>Een dokter moet het inbrengen.</a:t>
            </a:r>
          </a:p>
          <a:p>
            <a:r>
              <a:rPr lang="nl-NL" dirty="0"/>
              <a:t>Je kunt met een spiraaltje je ongesteldheid niet uitstellen.</a:t>
            </a:r>
          </a:p>
          <a:p>
            <a:r>
              <a:rPr lang="nl-NL" dirty="0"/>
              <a:t>Het spiraaltje biedt geen bescherming tegen soa’s.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57787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>
            <a:extLst>
              <a:ext uri="{FF2B5EF4-FFF2-40B4-BE49-F238E27FC236}">
                <a16:creationId xmlns:a16="http://schemas.microsoft.com/office/drawing/2014/main" id="{331BB911-E8EE-40B6-B13C-8B53535EF30C}"/>
              </a:ext>
            </a:extLst>
          </p:cNvPr>
          <p:cNvSpPr/>
          <p:nvPr/>
        </p:nvSpPr>
        <p:spPr>
          <a:xfrm>
            <a:off x="514350" y="-495151"/>
            <a:ext cx="1068705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nl-NL" b="1" dirty="0"/>
          </a:p>
          <a:p>
            <a:endParaRPr lang="nl-NL" b="1" dirty="0"/>
          </a:p>
          <a:p>
            <a:endParaRPr lang="nl-NL" b="1" dirty="0"/>
          </a:p>
          <a:p>
            <a:endParaRPr lang="nl-NL" b="1" dirty="0"/>
          </a:p>
          <a:p>
            <a:r>
              <a:rPr lang="nl-NL" b="1" dirty="0"/>
              <a:t>Hormoonspiraaltje:</a:t>
            </a:r>
            <a:endParaRPr lang="nl-NL" dirty="0"/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Je ongesteldheid is meestal korter en lichter en doet minder pijn. Soms blijft hij helemaal weg.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Je kunt tussendoor bloeden</a:t>
            </a:r>
          </a:p>
          <a:p>
            <a:endParaRPr lang="nl-NL" dirty="0"/>
          </a:p>
          <a:p>
            <a:pPr>
              <a:buFont typeface="Arial" panose="020B0604020202020204" pitchFamily="34" charset="0"/>
              <a:buChar char="•"/>
            </a:pPr>
            <a:endParaRPr lang="nl-NL" dirty="0"/>
          </a:p>
          <a:p>
            <a:pPr>
              <a:buFont typeface="Arial" panose="020B0604020202020204" pitchFamily="34" charset="0"/>
              <a:buChar char="•"/>
            </a:pPr>
            <a:endParaRPr lang="nl-NL" dirty="0"/>
          </a:p>
          <a:p>
            <a:pPr>
              <a:buFont typeface="Arial" panose="020B0604020202020204" pitchFamily="34" charset="0"/>
              <a:buChar char="•"/>
            </a:pPr>
            <a:endParaRPr lang="nl-NL" dirty="0"/>
          </a:p>
          <a:p>
            <a:pPr>
              <a:buFont typeface="Arial" panose="020B0604020202020204" pitchFamily="34" charset="0"/>
              <a:buChar char="•"/>
            </a:pPr>
            <a:endParaRPr lang="nl-NL" dirty="0"/>
          </a:p>
          <a:p>
            <a:pPr>
              <a:buFont typeface="Arial" panose="020B0604020202020204" pitchFamily="34" charset="0"/>
              <a:buChar char="•"/>
            </a:pPr>
            <a:endParaRPr lang="nl-NL" dirty="0"/>
          </a:p>
          <a:p>
            <a:pPr>
              <a:buFont typeface="Arial" panose="020B0604020202020204" pitchFamily="34" charset="0"/>
              <a:buChar char="•"/>
            </a:pPr>
            <a:endParaRPr lang="nl-NL" dirty="0"/>
          </a:p>
          <a:p>
            <a:pPr>
              <a:buFont typeface="Arial" panose="020B0604020202020204" pitchFamily="34" charset="0"/>
              <a:buChar char="•"/>
            </a:pPr>
            <a:endParaRPr lang="nl-NL" dirty="0"/>
          </a:p>
          <a:p>
            <a:pPr>
              <a:buFont typeface="Arial" panose="020B0604020202020204" pitchFamily="34" charset="0"/>
              <a:buChar char="•"/>
            </a:pPr>
            <a:endParaRPr lang="nl-NL" dirty="0"/>
          </a:p>
          <a:p>
            <a:pPr>
              <a:buFont typeface="Arial" panose="020B0604020202020204" pitchFamily="34" charset="0"/>
              <a:buChar char="•"/>
            </a:pPr>
            <a:endParaRPr lang="nl-NL" dirty="0"/>
          </a:p>
          <a:p>
            <a:pPr>
              <a:buFont typeface="Arial" panose="020B0604020202020204" pitchFamily="34" charset="0"/>
              <a:buChar char="•"/>
            </a:pPr>
            <a:endParaRPr lang="nl-NL" dirty="0"/>
          </a:p>
          <a:p>
            <a:endParaRPr lang="nl-NL" b="1" dirty="0"/>
          </a:p>
          <a:p>
            <a:endParaRPr lang="nl-NL" b="1" dirty="0"/>
          </a:p>
          <a:p>
            <a:r>
              <a:rPr lang="nl-NL" b="1" dirty="0"/>
              <a:t>Koperspiraal:</a:t>
            </a:r>
            <a:endParaRPr lang="nl-NL" dirty="0"/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Als je geen hormonen wilt gebruiken, is het koperspiraal een goede optie.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Je ongesteldheid kan wat pijnlijker zijn. Je kunt ook iets meer bloedverlies hebben dan voorheen</a:t>
            </a:r>
          </a:p>
          <a:p>
            <a:endParaRPr lang="nl-NL" b="1" dirty="0"/>
          </a:p>
          <a:p>
            <a:endParaRPr lang="nl-NL" dirty="0">
              <a:effectLst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66894A9F-1911-4CA6-98AC-B8C173892D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1197" y="1562100"/>
            <a:ext cx="4154559" cy="2722648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28C5E252-D637-4528-B478-8B810214B0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1405" y="1562100"/>
            <a:ext cx="4716530" cy="3257550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BBD73173-E7CC-4A12-8B2B-70A9E3BEB4B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20477" y="3737632"/>
            <a:ext cx="2513897" cy="1406652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81EEB51E-16B8-46EF-88C5-79AD0D63B27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53100" y="1846706"/>
            <a:ext cx="2379301" cy="1582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9246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2027178-7D50-45EC-B6F1-B308D927D1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BFB0784-3787-467E-A6EE-25169A9E34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6EFDEEA2-9104-45E6-AF84-02D4F2AF09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6F06355B-DEC0-45C2-89B2-1A247E3B8A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569C34B8-F819-4420-B1A9-64D1B5B4B0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A5F616BE-1406-4447-A183-8EE3C7BD2A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2A37FA47-1FC3-4334-AC18-5B6ED741AA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0">
              <a:extLst>
                <a:ext uri="{FF2B5EF4-FFF2-40B4-BE49-F238E27FC236}">
                  <a16:creationId xmlns:a16="http://schemas.microsoft.com/office/drawing/2014/main" id="{7B04A83D-947D-46A6-8469-7BE0DF3D9F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1">
              <a:extLst>
                <a:ext uri="{FF2B5EF4-FFF2-40B4-BE49-F238E27FC236}">
                  <a16:creationId xmlns:a16="http://schemas.microsoft.com/office/drawing/2014/main" id="{906C381D-DFD2-47A1-AA8D-8159092134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2">
              <a:extLst>
                <a:ext uri="{FF2B5EF4-FFF2-40B4-BE49-F238E27FC236}">
                  <a16:creationId xmlns:a16="http://schemas.microsoft.com/office/drawing/2014/main" id="{A1433A25-4155-4825-B971-1D074BD073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3">
              <a:extLst>
                <a:ext uri="{FF2B5EF4-FFF2-40B4-BE49-F238E27FC236}">
                  <a16:creationId xmlns:a16="http://schemas.microsoft.com/office/drawing/2014/main" id="{E01A32C9-289C-421C-B41D-0169056552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4">
              <a:extLst>
                <a:ext uri="{FF2B5EF4-FFF2-40B4-BE49-F238E27FC236}">
                  <a16:creationId xmlns:a16="http://schemas.microsoft.com/office/drawing/2014/main" id="{53463A9E-88CC-4811-BB2D-5778FA9C03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5">
              <a:extLst>
                <a:ext uri="{FF2B5EF4-FFF2-40B4-BE49-F238E27FC236}">
                  <a16:creationId xmlns:a16="http://schemas.microsoft.com/office/drawing/2014/main" id="{7F4D8BF6-631F-4175-9011-8D40AC236D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6">
              <a:extLst>
                <a:ext uri="{FF2B5EF4-FFF2-40B4-BE49-F238E27FC236}">
                  <a16:creationId xmlns:a16="http://schemas.microsoft.com/office/drawing/2014/main" id="{EAE207AB-C806-428E-93DC-6B56AFA94A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7">
              <a:extLst>
                <a:ext uri="{FF2B5EF4-FFF2-40B4-BE49-F238E27FC236}">
                  <a16:creationId xmlns:a16="http://schemas.microsoft.com/office/drawing/2014/main" id="{32DD6688-FAE4-4C88-A2D2-06E78EEC7E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>
              <a:extLst>
                <a:ext uri="{FF2B5EF4-FFF2-40B4-BE49-F238E27FC236}">
                  <a16:creationId xmlns:a16="http://schemas.microsoft.com/office/drawing/2014/main" id="{38F11FA6-F020-4212-9F82-3FD3620F8C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19">
              <a:extLst>
                <a:ext uri="{FF2B5EF4-FFF2-40B4-BE49-F238E27FC236}">
                  <a16:creationId xmlns:a16="http://schemas.microsoft.com/office/drawing/2014/main" id="{40C14816-DF20-412B-950D-FE7633961B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0">
              <a:extLst>
                <a:ext uri="{FF2B5EF4-FFF2-40B4-BE49-F238E27FC236}">
                  <a16:creationId xmlns:a16="http://schemas.microsoft.com/office/drawing/2014/main" id="{0AC1E853-8099-443B-A67A-1E376A20B7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1">
              <a:extLst>
                <a:ext uri="{FF2B5EF4-FFF2-40B4-BE49-F238E27FC236}">
                  <a16:creationId xmlns:a16="http://schemas.microsoft.com/office/drawing/2014/main" id="{028938CB-121E-4406-B8F9-BC7FF1B433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2">
              <a:extLst>
                <a:ext uri="{FF2B5EF4-FFF2-40B4-BE49-F238E27FC236}">
                  <a16:creationId xmlns:a16="http://schemas.microsoft.com/office/drawing/2014/main" id="{5ED914C0-4CD8-4F58-87E0-5D5F15CC85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3">
              <a:extLst>
                <a:ext uri="{FF2B5EF4-FFF2-40B4-BE49-F238E27FC236}">
                  <a16:creationId xmlns:a16="http://schemas.microsoft.com/office/drawing/2014/main" id="{6D40C2DC-80E0-4AD7-87E2-18591B0AEF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24">
              <a:extLst>
                <a:ext uri="{FF2B5EF4-FFF2-40B4-BE49-F238E27FC236}">
                  <a16:creationId xmlns:a16="http://schemas.microsoft.com/office/drawing/2014/main" id="{C037FE17-4C37-4F17-9CB2-07E73D2119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25">
              <a:extLst>
                <a:ext uri="{FF2B5EF4-FFF2-40B4-BE49-F238E27FC236}">
                  <a16:creationId xmlns:a16="http://schemas.microsoft.com/office/drawing/2014/main" id="{89DA310C-435C-4F9B-B5A8-AD646724AD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EB198604-08D7-456B-AE20-46A30AD512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7" name="Rectangle 35">
              <a:extLst>
                <a:ext uri="{FF2B5EF4-FFF2-40B4-BE49-F238E27FC236}">
                  <a16:creationId xmlns:a16="http://schemas.microsoft.com/office/drawing/2014/main" id="{3F1BE5B2-B6C9-4994-8846-E4B4DA3E4F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Isosceles Triangle 22">
              <a:extLst>
                <a:ext uri="{FF2B5EF4-FFF2-40B4-BE49-F238E27FC236}">
                  <a16:creationId xmlns:a16="http://schemas.microsoft.com/office/drawing/2014/main" id="{5157B8F2-712A-40CD-937A-F89CFA9F63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37">
              <a:extLst>
                <a:ext uri="{FF2B5EF4-FFF2-40B4-BE49-F238E27FC236}">
                  <a16:creationId xmlns:a16="http://schemas.microsoft.com/office/drawing/2014/main" id="{ED7B0AD3-0B85-4F09-91AF-61749A0158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9AFFB807-8724-4AE9-A721-A1A5AE4AA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2358391"/>
            <a:ext cx="3498979" cy="2453676"/>
          </a:xfrm>
        </p:spPr>
        <p:txBody>
          <a:bodyPr>
            <a:normAutofit/>
          </a:bodyPr>
          <a:lstStyle/>
          <a:p>
            <a:r>
              <a:rPr lang="nl-NL"/>
              <a:t>Voorbereiding</a:t>
            </a:r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94B3FCD4-30D2-4A89-B9CF-EC230E513BE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670" b="3"/>
          <a:stretch/>
        </p:blipFill>
        <p:spPr>
          <a:xfrm>
            <a:off x="5112331" y="807763"/>
            <a:ext cx="3059586" cy="2977469"/>
          </a:xfrm>
          <a:prstGeom prst="rect">
            <a:avLst/>
          </a:prstGeom>
          <a:ln w="9525">
            <a:solidFill>
              <a:schemeClr val="tx1">
                <a:alpha val="20000"/>
              </a:schemeClr>
            </a:solidFill>
          </a:ln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EEA815F8-5477-4C54-904C-9B5439FF324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211" b="3"/>
          <a:stretch/>
        </p:blipFill>
        <p:spPr>
          <a:xfrm>
            <a:off x="8330883" y="804036"/>
            <a:ext cx="3059586" cy="2977469"/>
          </a:xfrm>
          <a:prstGeom prst="rect">
            <a:avLst/>
          </a:prstGeom>
          <a:ln w="9525">
            <a:solidFill>
              <a:schemeClr val="tx1">
                <a:alpha val="20000"/>
              </a:schemeClr>
            </a:solidFill>
          </a:ln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50BE2C-9AF0-4940-903B-2DD59EA943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4267830"/>
            <a:ext cx="6281873" cy="17839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Adviseer de vrouw om een uur voor het plaatsen van </a:t>
            </a:r>
          </a:p>
          <a:p>
            <a:pPr marL="0" indent="0">
              <a:buNone/>
            </a:pPr>
            <a:r>
              <a:rPr lang="nl-NL" dirty="0"/>
              <a:t>een spiraal een pijnstiller in te nemen</a:t>
            </a:r>
          </a:p>
          <a:p>
            <a:pPr marL="0" indent="0">
              <a:buNone/>
            </a:pPr>
            <a:r>
              <a:rPr lang="nl-NL" dirty="0"/>
              <a:t> 1000 mg paracetamol of 60 mg ibruprofen of beide tegelijk)</a:t>
            </a:r>
          </a:p>
        </p:txBody>
      </p:sp>
    </p:spTree>
    <p:extLst>
      <p:ext uri="{BB962C8B-B14F-4D97-AF65-F5344CB8AC3E}">
        <p14:creationId xmlns:p14="http://schemas.microsoft.com/office/powerpoint/2010/main" val="978560063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67</TotalTime>
  <Words>381</Words>
  <Application>Microsoft Office PowerPoint</Application>
  <PresentationFormat>Breedbeeld</PresentationFormat>
  <Paragraphs>73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6" baseType="lpstr">
      <vt:lpstr>Arial</vt:lpstr>
      <vt:lpstr>Calibri Light</vt:lpstr>
      <vt:lpstr>Rockwell</vt:lpstr>
      <vt:lpstr>Wingdings</vt:lpstr>
      <vt:lpstr>Atlas</vt:lpstr>
      <vt:lpstr>Inbrengen van een spiraaltje (IUD)</vt:lpstr>
      <vt:lpstr>Twee soorten Spiraaltjes</vt:lpstr>
      <vt:lpstr>Werking Spiraaltje</vt:lpstr>
      <vt:lpstr>Overzicht IUD</vt:lpstr>
      <vt:lpstr>Welk spiraaltje kies jij?</vt:lpstr>
      <vt:lpstr>Welk spiraaltje kies jij? (bron Sense)</vt:lpstr>
      <vt:lpstr>Welk spiraaltje kies jij?</vt:lpstr>
      <vt:lpstr>PowerPoint-presentatie</vt:lpstr>
      <vt:lpstr>Voorbereiding</vt:lpstr>
      <vt:lpstr>Benodigdheden</vt:lpstr>
      <vt:lpstr>Enkele materialen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Bouke Cuperus</dc:creator>
  <cp:lastModifiedBy>Bouke Cuperus</cp:lastModifiedBy>
  <cp:revision>48</cp:revision>
  <dcterms:created xsi:type="dcterms:W3CDTF">2012-07-30T23:35:21Z</dcterms:created>
  <dcterms:modified xsi:type="dcterms:W3CDTF">2019-10-07T10:49:45Z</dcterms:modified>
</cp:coreProperties>
</file>